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7" r:id="rId2"/>
    <p:sldId id="1592" r:id="rId3"/>
    <p:sldId id="1584" r:id="rId4"/>
    <p:sldId id="1591" r:id="rId5"/>
    <p:sldId id="1580" r:id="rId6"/>
    <p:sldId id="261" r:id="rId7"/>
    <p:sldId id="481" r:id="rId8"/>
    <p:sldId id="1254" r:id="rId9"/>
    <p:sldId id="740" r:id="rId10"/>
    <p:sldId id="404" r:id="rId11"/>
    <p:sldId id="420" r:id="rId12"/>
    <p:sldId id="1587" r:id="rId13"/>
    <p:sldId id="272" r:id="rId14"/>
    <p:sldId id="756" r:id="rId15"/>
    <p:sldId id="748" r:id="rId16"/>
    <p:sldId id="749" r:id="rId17"/>
    <p:sldId id="595" r:id="rId18"/>
    <p:sldId id="757" r:id="rId19"/>
    <p:sldId id="1588" r:id="rId20"/>
    <p:sldId id="801" r:id="rId21"/>
    <p:sldId id="1589" r:id="rId22"/>
    <p:sldId id="1581" r:id="rId23"/>
    <p:sldId id="1583" r:id="rId24"/>
    <p:sldId id="1577" r:id="rId25"/>
    <p:sldId id="1590" r:id="rId26"/>
    <p:sldId id="1593" r:id="rId27"/>
    <p:sldId id="1585" r:id="rId28"/>
    <p:sldId id="601" r:id="rId29"/>
    <p:sldId id="751" r:id="rId30"/>
    <p:sldId id="256" r:id="rId31"/>
    <p:sldId id="1057" r:id="rId32"/>
    <p:sldId id="158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81"/>
    <p:restoredTop sz="82171"/>
  </p:normalViewPr>
  <p:slideViewPr>
    <p:cSldViewPr snapToGrid="0">
      <p:cViewPr varScale="1">
        <p:scale>
          <a:sx n="100" d="100"/>
          <a:sy n="100" d="100"/>
        </p:scale>
        <p:origin x="184" y="288"/>
      </p:cViewPr>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CA539-7581-1C4D-A5FE-32CAF6C1DBB0}" type="datetimeFigureOut">
              <a:rPr lang="en-US" smtClean="0"/>
              <a:t>7/31/25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065C9-7A9E-CC4C-BF9B-883124406301}" type="slidenum">
              <a:rPr lang="en-US" smtClean="0"/>
              <a:t>‹#›</a:t>
            </a:fld>
            <a:endParaRPr lang="en-US"/>
          </a:p>
        </p:txBody>
      </p:sp>
    </p:spTree>
    <p:extLst>
      <p:ext uri="{BB962C8B-B14F-4D97-AF65-F5344CB8AC3E}">
        <p14:creationId xmlns:p14="http://schemas.microsoft.com/office/powerpoint/2010/main" val="2459056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D065C9-7A9E-CC4C-BF9B-883124406301}" type="slidenum">
              <a:rPr lang="en-US" smtClean="0"/>
              <a:t>1</a:t>
            </a:fld>
            <a:endParaRPr lang="en-US"/>
          </a:p>
        </p:txBody>
      </p:sp>
    </p:spTree>
    <p:extLst>
      <p:ext uri="{BB962C8B-B14F-4D97-AF65-F5344CB8AC3E}">
        <p14:creationId xmlns:p14="http://schemas.microsoft.com/office/powerpoint/2010/main" val="1039331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94A54F-C30A-AE48-81E1-EAC29B6C5457}" type="slidenum">
              <a:rPr lang="en-US" smtClean="0"/>
              <a:t>20</a:t>
            </a:fld>
            <a:endParaRPr lang="en-US"/>
          </a:p>
        </p:txBody>
      </p:sp>
    </p:spTree>
    <p:extLst>
      <p:ext uri="{BB962C8B-B14F-4D97-AF65-F5344CB8AC3E}">
        <p14:creationId xmlns:p14="http://schemas.microsoft.com/office/powerpoint/2010/main" val="2801755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D065C9-7A9E-CC4C-BF9B-883124406301}" type="slidenum">
              <a:rPr lang="en-US" smtClean="0"/>
              <a:t>21</a:t>
            </a:fld>
            <a:endParaRPr lang="en-US"/>
          </a:p>
        </p:txBody>
      </p:sp>
    </p:spTree>
    <p:extLst>
      <p:ext uri="{BB962C8B-B14F-4D97-AF65-F5344CB8AC3E}">
        <p14:creationId xmlns:p14="http://schemas.microsoft.com/office/powerpoint/2010/main" val="4001337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D065C9-7A9E-CC4C-BF9B-883124406301}" type="slidenum">
              <a:rPr lang="en-US" smtClean="0"/>
              <a:t>22</a:t>
            </a:fld>
            <a:endParaRPr lang="en-US"/>
          </a:p>
        </p:txBody>
      </p:sp>
    </p:spTree>
    <p:extLst>
      <p:ext uri="{BB962C8B-B14F-4D97-AF65-F5344CB8AC3E}">
        <p14:creationId xmlns:p14="http://schemas.microsoft.com/office/powerpoint/2010/main" val="3363965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5333E-A975-A0CA-547C-F176F3B7AD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162F59-227E-E19D-10EA-6AE3349D6A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7855E0-0337-3641-1AA1-5221A4E935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A68059-EADF-5B46-9F71-2CAEE5D48C52}"/>
              </a:ext>
            </a:extLst>
          </p:cNvPr>
          <p:cNvSpPr>
            <a:spLocks noGrp="1"/>
          </p:cNvSpPr>
          <p:nvPr>
            <p:ph type="sldNum" sz="quarter" idx="5"/>
          </p:nvPr>
        </p:nvSpPr>
        <p:spPr/>
        <p:txBody>
          <a:bodyPr/>
          <a:lstStyle/>
          <a:p>
            <a:fld id="{65D065C9-7A9E-CC4C-BF9B-883124406301}" type="slidenum">
              <a:rPr lang="en-US" smtClean="0"/>
              <a:t>23</a:t>
            </a:fld>
            <a:endParaRPr lang="en-US"/>
          </a:p>
        </p:txBody>
      </p:sp>
    </p:spTree>
    <p:extLst>
      <p:ext uri="{BB962C8B-B14F-4D97-AF65-F5344CB8AC3E}">
        <p14:creationId xmlns:p14="http://schemas.microsoft.com/office/powerpoint/2010/main" val="2616834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D065C9-7A9E-CC4C-BF9B-883124406301}" type="slidenum">
              <a:rPr lang="en-US" smtClean="0"/>
              <a:t>25</a:t>
            </a:fld>
            <a:endParaRPr lang="en-US"/>
          </a:p>
        </p:txBody>
      </p:sp>
    </p:spTree>
    <p:extLst>
      <p:ext uri="{BB962C8B-B14F-4D97-AF65-F5344CB8AC3E}">
        <p14:creationId xmlns:p14="http://schemas.microsoft.com/office/powerpoint/2010/main" val="523843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D23F93-3CDE-CB4E-AD19-4BDA5DEF6CEE}" type="slidenum">
              <a:rPr lang="en-US" smtClean="0"/>
              <a:t>28</a:t>
            </a:fld>
            <a:endParaRPr lang="en-US"/>
          </a:p>
        </p:txBody>
      </p:sp>
    </p:spTree>
    <p:extLst>
      <p:ext uri="{BB962C8B-B14F-4D97-AF65-F5344CB8AC3E}">
        <p14:creationId xmlns:p14="http://schemas.microsoft.com/office/powerpoint/2010/main" val="2301963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17E0246-407F-12F1-4137-C6B820147066}"/>
              </a:ext>
            </a:extLst>
          </p:cNvPr>
          <p:cNvSpPr txBox="1">
            <a:spLocks noGrp="1"/>
          </p:cNvSpPr>
          <p:nvPr>
            <p:ph type="sldNum" sz="quarter" idx="5"/>
          </p:nvPr>
        </p:nvSpPr>
        <p:spPr>
          <a:ln/>
        </p:spPr>
        <p:txBody>
          <a:bodyPr vert="horz" lIns="0" tIns="0" rIns="0" bIns="0" anchor="b" anchorCtr="0">
            <a:noAutofit/>
          </a:bodyPr>
          <a:lstStyle/>
          <a:p>
            <a:pPr lvl="0"/>
            <a:fld id="{C73EDD9D-2257-ED4E-8976-C3164B0C70C1}" type="slidenum">
              <a:t>29</a:t>
            </a:fld>
            <a:endParaRPr lang="en-US"/>
          </a:p>
        </p:txBody>
      </p:sp>
      <p:sp>
        <p:nvSpPr>
          <p:cNvPr id="2" name="Slide Image Placeholder 1">
            <a:extLst>
              <a:ext uri="{FF2B5EF4-FFF2-40B4-BE49-F238E27FC236}">
                <a16:creationId xmlns:a16="http://schemas.microsoft.com/office/drawing/2014/main" id="{36D1808D-E076-E70C-E34B-B06BC166363E}"/>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A0C60784-4D0F-80A8-D1D2-2C3776119E6C}"/>
              </a:ext>
            </a:extLst>
          </p:cNvPr>
          <p:cNvSpPr txBox="1">
            <a:spLocks noGrp="1"/>
          </p:cNvSpPr>
          <p:nvPr>
            <p:ph type="body" sz="quarter" idx="1"/>
          </p:nvPr>
        </p:nvSpPr>
        <p:spPr/>
        <p:txBody>
          <a:bodyPr vert="horz">
            <a:spAutoFit/>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111589-DB39-354B-BAA8-5B5E036B80A8}" type="slidenum">
              <a:rPr lang="en-US" smtClean="0"/>
              <a:t>31</a:t>
            </a:fld>
            <a:endParaRPr lang="en-US"/>
          </a:p>
        </p:txBody>
      </p:sp>
    </p:spTree>
    <p:extLst>
      <p:ext uri="{BB962C8B-B14F-4D97-AF65-F5344CB8AC3E}">
        <p14:creationId xmlns:p14="http://schemas.microsoft.com/office/powerpoint/2010/main" val="1107027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D065C9-7A9E-CC4C-BF9B-883124406301}" type="slidenum">
              <a:rPr lang="en-US" smtClean="0"/>
              <a:t>3</a:t>
            </a:fld>
            <a:endParaRPr lang="en-US"/>
          </a:p>
        </p:txBody>
      </p:sp>
    </p:spTree>
    <p:extLst>
      <p:ext uri="{BB962C8B-B14F-4D97-AF65-F5344CB8AC3E}">
        <p14:creationId xmlns:p14="http://schemas.microsoft.com/office/powerpoint/2010/main" val="1773492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FF80D-F2AC-ED10-36CE-F0EA8F3AA8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FDBE2C-4ACB-E497-1717-FF5CFCE6F0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2A5F11-5CB1-55F3-2E29-90D70712F0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43F1C6-DA6A-621F-6161-AFD9C3EC99B0}"/>
              </a:ext>
            </a:extLst>
          </p:cNvPr>
          <p:cNvSpPr>
            <a:spLocks noGrp="1"/>
          </p:cNvSpPr>
          <p:nvPr>
            <p:ph type="sldNum" sz="quarter" idx="5"/>
          </p:nvPr>
        </p:nvSpPr>
        <p:spPr/>
        <p:txBody>
          <a:bodyPr/>
          <a:lstStyle/>
          <a:p>
            <a:fld id="{65D065C9-7A9E-CC4C-BF9B-883124406301}" type="slidenum">
              <a:rPr lang="en-US" smtClean="0"/>
              <a:t>4</a:t>
            </a:fld>
            <a:endParaRPr lang="en-US"/>
          </a:p>
        </p:txBody>
      </p:sp>
    </p:spTree>
    <p:extLst>
      <p:ext uri="{BB962C8B-B14F-4D97-AF65-F5344CB8AC3E}">
        <p14:creationId xmlns:p14="http://schemas.microsoft.com/office/powerpoint/2010/main" val="1906132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D065C9-7A9E-CC4C-BF9B-883124406301}" type="slidenum">
              <a:rPr lang="en-US" smtClean="0"/>
              <a:t>5</a:t>
            </a:fld>
            <a:endParaRPr lang="en-US"/>
          </a:p>
        </p:txBody>
      </p:sp>
    </p:spTree>
    <p:extLst>
      <p:ext uri="{BB962C8B-B14F-4D97-AF65-F5344CB8AC3E}">
        <p14:creationId xmlns:p14="http://schemas.microsoft.com/office/powerpoint/2010/main" val="3516266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087a19001d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087a19001d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D065C9-7A9E-CC4C-BF9B-883124406301}" type="slidenum">
              <a:rPr lang="en-US" smtClean="0"/>
              <a:t>14</a:t>
            </a:fld>
            <a:endParaRPr lang="en-US"/>
          </a:p>
        </p:txBody>
      </p:sp>
    </p:spTree>
    <p:extLst>
      <p:ext uri="{BB962C8B-B14F-4D97-AF65-F5344CB8AC3E}">
        <p14:creationId xmlns:p14="http://schemas.microsoft.com/office/powerpoint/2010/main" val="3160754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3F4349F-3992-DB93-A730-C9281CF6489B}"/>
              </a:ext>
            </a:extLst>
          </p:cNvPr>
          <p:cNvSpPr txBox="1">
            <a:spLocks noGrp="1"/>
          </p:cNvSpPr>
          <p:nvPr>
            <p:ph type="sldNum" sz="quarter" idx="5"/>
          </p:nvPr>
        </p:nvSpPr>
        <p:spPr>
          <a:ln/>
        </p:spPr>
        <p:txBody>
          <a:bodyPr vert="horz" lIns="0" tIns="0" rIns="0" bIns="0" anchor="b" anchorCtr="0">
            <a:noAutofit/>
          </a:bodyPr>
          <a:lstStyle/>
          <a:p>
            <a:pPr lvl="0"/>
            <a:fld id="{ADB8AF10-B38C-4C4A-A3C9-F113D14220B1}" type="slidenum">
              <a:t>15</a:t>
            </a:fld>
            <a:endParaRPr lang="en-US"/>
          </a:p>
        </p:txBody>
      </p:sp>
      <p:sp>
        <p:nvSpPr>
          <p:cNvPr id="2" name="Slide Image Placeholder 1">
            <a:extLst>
              <a:ext uri="{FF2B5EF4-FFF2-40B4-BE49-F238E27FC236}">
                <a16:creationId xmlns:a16="http://schemas.microsoft.com/office/drawing/2014/main" id="{B8B60985-0124-A92D-A24A-C84430DD9B21}"/>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412EF652-DE40-1425-AF65-E6B6860C3BB1}"/>
              </a:ext>
            </a:extLst>
          </p:cNvPr>
          <p:cNvSpPr txBox="1">
            <a:spLocks noGrp="1"/>
          </p:cNvSpPr>
          <p:nvPr>
            <p:ph type="body" sz="quarter" idx="1"/>
          </p:nvPr>
        </p:nvSpPr>
        <p:spPr/>
        <p:txBody>
          <a:bodyPr vert="horz">
            <a:spAutoFit/>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Distinct advantages:</a:t>
            </a:r>
          </a:p>
          <a:p>
            <a:pPr marL="171450" indent="-171450">
              <a:buFontTx/>
              <a:buChar char="-"/>
            </a:pPr>
            <a:r>
              <a:rPr lang="en-US" dirty="0"/>
              <a:t>Allows for fast prototyping</a:t>
            </a:r>
          </a:p>
          <a:p>
            <a:pPr marL="171450" indent="-171450">
              <a:buFontTx/>
              <a:buChar char="-"/>
            </a:pPr>
            <a:r>
              <a:rPr lang="en-US" dirty="0"/>
              <a:t>Reproducible across all environments using containers such as docker</a:t>
            </a:r>
          </a:p>
          <a:p>
            <a:pPr marL="171450" indent="-171450">
              <a:buFontTx/>
              <a:buChar char="-"/>
            </a:pPr>
            <a:r>
              <a:rPr lang="en-US" dirty="0"/>
              <a:t>Portable to any </a:t>
            </a:r>
            <a:r>
              <a:rPr lang="en-US" dirty="0" err="1"/>
              <a:t>linux</a:t>
            </a:r>
            <a:r>
              <a:rPr lang="en-US" dirty="0"/>
              <a:t> cloud including </a:t>
            </a:r>
            <a:r>
              <a:rPr lang="en-US" dirty="0" err="1"/>
              <a:t>SCInet</a:t>
            </a:r>
            <a:r>
              <a:rPr lang="en-US" dirty="0"/>
              <a:t>. In fact, we are currently evaluating runs on </a:t>
            </a:r>
            <a:r>
              <a:rPr lang="en-US" dirty="0" err="1"/>
              <a:t>SCInet</a:t>
            </a:r>
            <a:r>
              <a:rPr lang="en-US" dirty="0"/>
              <a:t> with USDA Area postdoc Logan Blair. </a:t>
            </a:r>
          </a:p>
          <a:p>
            <a:pPr marL="171450" indent="-171450">
              <a:buFontTx/>
              <a:buChar char="-"/>
            </a:pPr>
            <a:r>
              <a:rPr lang="en-US" dirty="0"/>
              <a:t>Can be run with any number of samples.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5D065C9-7A9E-CC4C-BF9B-883124406301}" type="slidenum">
              <a:rPr lang="en-US" smtClean="0"/>
              <a:t>17</a:t>
            </a:fld>
            <a:endParaRPr lang="en-US"/>
          </a:p>
        </p:txBody>
      </p:sp>
    </p:spTree>
    <p:extLst>
      <p:ext uri="{BB962C8B-B14F-4D97-AF65-F5344CB8AC3E}">
        <p14:creationId xmlns:p14="http://schemas.microsoft.com/office/powerpoint/2010/main" val="657631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5D065C9-7A9E-CC4C-BF9B-883124406301}" type="slidenum">
              <a:rPr lang="en-US" smtClean="0"/>
              <a:t>18</a:t>
            </a:fld>
            <a:endParaRPr lang="en-US"/>
          </a:p>
        </p:txBody>
      </p:sp>
    </p:spTree>
    <p:extLst>
      <p:ext uri="{BB962C8B-B14F-4D97-AF65-F5344CB8AC3E}">
        <p14:creationId xmlns:p14="http://schemas.microsoft.com/office/powerpoint/2010/main" val="1138760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5D3EC-FF12-68C4-B5E7-C64A01290B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72D4D9-133C-D295-9B66-2E73C17DC0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0DB870-11EA-3D2B-1D64-7DA55147AF94}"/>
              </a:ext>
            </a:extLst>
          </p:cNvPr>
          <p:cNvSpPr>
            <a:spLocks noGrp="1"/>
          </p:cNvSpPr>
          <p:nvPr>
            <p:ph type="dt" sz="half" idx="10"/>
          </p:nvPr>
        </p:nvSpPr>
        <p:spPr/>
        <p:txBody>
          <a:bodyPr/>
          <a:lstStyle/>
          <a:p>
            <a:fld id="{BAA64178-599A-6840-8F07-44337FE2E983}" type="datetimeFigureOut">
              <a:rPr lang="en-US" smtClean="0"/>
              <a:t>7/31/25</a:t>
            </a:fld>
            <a:endParaRPr lang="en-US"/>
          </a:p>
        </p:txBody>
      </p:sp>
      <p:sp>
        <p:nvSpPr>
          <p:cNvPr id="5" name="Footer Placeholder 4">
            <a:extLst>
              <a:ext uri="{FF2B5EF4-FFF2-40B4-BE49-F238E27FC236}">
                <a16:creationId xmlns:a16="http://schemas.microsoft.com/office/drawing/2014/main" id="{8DCE2330-7832-C8E6-7BEF-5A2B6F0530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B8D3AD-660A-B331-A2C6-5CDAAE396DAF}"/>
              </a:ext>
            </a:extLst>
          </p:cNvPr>
          <p:cNvSpPr>
            <a:spLocks noGrp="1"/>
          </p:cNvSpPr>
          <p:nvPr>
            <p:ph type="sldNum" sz="quarter" idx="12"/>
          </p:nvPr>
        </p:nvSpPr>
        <p:spPr/>
        <p:txBody>
          <a:bodyPr/>
          <a:lstStyle/>
          <a:p>
            <a:fld id="{64168C50-334F-B642-B1AC-FB24752B4DBC}" type="slidenum">
              <a:rPr lang="en-US" smtClean="0"/>
              <a:t>‹#›</a:t>
            </a:fld>
            <a:endParaRPr lang="en-US"/>
          </a:p>
        </p:txBody>
      </p:sp>
    </p:spTree>
    <p:extLst>
      <p:ext uri="{BB962C8B-B14F-4D97-AF65-F5344CB8AC3E}">
        <p14:creationId xmlns:p14="http://schemas.microsoft.com/office/powerpoint/2010/main" val="606278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B5C9-B803-FBD7-C9B2-D055D8D560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81355D-4945-6A0F-CE53-CF302F52FE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D70F5-BF9F-2A90-5F68-B3B809171D3D}"/>
              </a:ext>
            </a:extLst>
          </p:cNvPr>
          <p:cNvSpPr>
            <a:spLocks noGrp="1"/>
          </p:cNvSpPr>
          <p:nvPr>
            <p:ph type="dt" sz="half" idx="10"/>
          </p:nvPr>
        </p:nvSpPr>
        <p:spPr/>
        <p:txBody>
          <a:bodyPr/>
          <a:lstStyle/>
          <a:p>
            <a:fld id="{BAA64178-599A-6840-8F07-44337FE2E983}" type="datetimeFigureOut">
              <a:rPr lang="en-US" smtClean="0"/>
              <a:t>7/31/25</a:t>
            </a:fld>
            <a:endParaRPr lang="en-US"/>
          </a:p>
        </p:txBody>
      </p:sp>
      <p:sp>
        <p:nvSpPr>
          <p:cNvPr id="5" name="Footer Placeholder 4">
            <a:extLst>
              <a:ext uri="{FF2B5EF4-FFF2-40B4-BE49-F238E27FC236}">
                <a16:creationId xmlns:a16="http://schemas.microsoft.com/office/drawing/2014/main" id="{B126DEE1-D6CE-90DC-5C29-1DEDA2A596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050584-F09C-B273-20A4-193FCBF97E3C}"/>
              </a:ext>
            </a:extLst>
          </p:cNvPr>
          <p:cNvSpPr>
            <a:spLocks noGrp="1"/>
          </p:cNvSpPr>
          <p:nvPr>
            <p:ph type="sldNum" sz="quarter" idx="12"/>
          </p:nvPr>
        </p:nvSpPr>
        <p:spPr/>
        <p:txBody>
          <a:bodyPr/>
          <a:lstStyle/>
          <a:p>
            <a:fld id="{64168C50-334F-B642-B1AC-FB24752B4DBC}" type="slidenum">
              <a:rPr lang="en-US" smtClean="0"/>
              <a:t>‹#›</a:t>
            </a:fld>
            <a:endParaRPr lang="en-US"/>
          </a:p>
        </p:txBody>
      </p:sp>
    </p:spTree>
    <p:extLst>
      <p:ext uri="{BB962C8B-B14F-4D97-AF65-F5344CB8AC3E}">
        <p14:creationId xmlns:p14="http://schemas.microsoft.com/office/powerpoint/2010/main" val="691285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85AAE6-902F-C60A-D7EE-69BE45B982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7EC959-6778-CE4C-09F6-B8EE063A3B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CADACF-2805-DFFB-4F7E-5EA4926B2E19}"/>
              </a:ext>
            </a:extLst>
          </p:cNvPr>
          <p:cNvSpPr>
            <a:spLocks noGrp="1"/>
          </p:cNvSpPr>
          <p:nvPr>
            <p:ph type="dt" sz="half" idx="10"/>
          </p:nvPr>
        </p:nvSpPr>
        <p:spPr/>
        <p:txBody>
          <a:bodyPr/>
          <a:lstStyle/>
          <a:p>
            <a:fld id="{BAA64178-599A-6840-8F07-44337FE2E983}" type="datetimeFigureOut">
              <a:rPr lang="en-US" smtClean="0"/>
              <a:t>7/31/25</a:t>
            </a:fld>
            <a:endParaRPr lang="en-US"/>
          </a:p>
        </p:txBody>
      </p:sp>
      <p:sp>
        <p:nvSpPr>
          <p:cNvPr id="5" name="Footer Placeholder 4">
            <a:extLst>
              <a:ext uri="{FF2B5EF4-FFF2-40B4-BE49-F238E27FC236}">
                <a16:creationId xmlns:a16="http://schemas.microsoft.com/office/drawing/2014/main" id="{CA17C8D7-6760-180D-9F25-5C40CE6EC4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E69DD6-76B6-2080-B062-F766A9246B17}"/>
              </a:ext>
            </a:extLst>
          </p:cNvPr>
          <p:cNvSpPr>
            <a:spLocks noGrp="1"/>
          </p:cNvSpPr>
          <p:nvPr>
            <p:ph type="sldNum" sz="quarter" idx="12"/>
          </p:nvPr>
        </p:nvSpPr>
        <p:spPr/>
        <p:txBody>
          <a:bodyPr/>
          <a:lstStyle/>
          <a:p>
            <a:fld id="{64168C50-334F-B642-B1AC-FB24752B4DBC}" type="slidenum">
              <a:rPr lang="en-US" smtClean="0"/>
              <a:t>‹#›</a:t>
            </a:fld>
            <a:endParaRPr lang="en-US"/>
          </a:p>
        </p:txBody>
      </p:sp>
    </p:spTree>
    <p:extLst>
      <p:ext uri="{BB962C8B-B14F-4D97-AF65-F5344CB8AC3E}">
        <p14:creationId xmlns:p14="http://schemas.microsoft.com/office/powerpoint/2010/main" val="860922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19594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AA1A0-C783-6121-587F-9893834AE4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F0F313-C91F-CF07-3DE2-8C1A78400E78}"/>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EEE7110-A0B5-028E-DBE0-23BAFBDD6EDB}"/>
              </a:ext>
            </a:extLst>
          </p:cNvPr>
          <p:cNvSpPr>
            <a:spLocks noGrp="1"/>
          </p:cNvSpPr>
          <p:nvPr>
            <p:ph type="dt" sz="half" idx="10"/>
          </p:nvPr>
        </p:nvSpPr>
        <p:spPr/>
        <p:txBody>
          <a:bodyPr/>
          <a:lstStyle/>
          <a:p>
            <a:fld id="{BAA64178-599A-6840-8F07-44337FE2E983}" type="datetimeFigureOut">
              <a:rPr lang="en-US" smtClean="0"/>
              <a:t>7/31/25</a:t>
            </a:fld>
            <a:endParaRPr lang="en-US"/>
          </a:p>
        </p:txBody>
      </p:sp>
      <p:sp>
        <p:nvSpPr>
          <p:cNvPr id="5" name="Footer Placeholder 4">
            <a:extLst>
              <a:ext uri="{FF2B5EF4-FFF2-40B4-BE49-F238E27FC236}">
                <a16:creationId xmlns:a16="http://schemas.microsoft.com/office/drawing/2014/main" id="{E89CA8DA-72F1-F576-652B-63F42845F1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1F9E28-D39C-A3F5-3C91-2A076929EBBE}"/>
              </a:ext>
            </a:extLst>
          </p:cNvPr>
          <p:cNvSpPr>
            <a:spLocks noGrp="1"/>
          </p:cNvSpPr>
          <p:nvPr>
            <p:ph type="sldNum" sz="quarter" idx="12"/>
          </p:nvPr>
        </p:nvSpPr>
        <p:spPr/>
        <p:txBody>
          <a:bodyPr/>
          <a:lstStyle/>
          <a:p>
            <a:fld id="{64168C50-334F-B642-B1AC-FB24752B4DBC}" type="slidenum">
              <a:rPr lang="en-US" smtClean="0"/>
              <a:t>‹#›</a:t>
            </a:fld>
            <a:endParaRPr lang="en-US"/>
          </a:p>
        </p:txBody>
      </p:sp>
    </p:spTree>
    <p:extLst>
      <p:ext uri="{BB962C8B-B14F-4D97-AF65-F5344CB8AC3E}">
        <p14:creationId xmlns:p14="http://schemas.microsoft.com/office/powerpoint/2010/main" val="1484406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2A1A4-0A8C-4077-EF33-AAD72C0997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5B1DE6-6B29-79E4-413C-3F559F0D0B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FFE90F-83D9-05BD-0170-749635D8FD65}"/>
              </a:ext>
            </a:extLst>
          </p:cNvPr>
          <p:cNvSpPr>
            <a:spLocks noGrp="1"/>
          </p:cNvSpPr>
          <p:nvPr>
            <p:ph type="dt" sz="half" idx="10"/>
          </p:nvPr>
        </p:nvSpPr>
        <p:spPr/>
        <p:txBody>
          <a:bodyPr/>
          <a:lstStyle/>
          <a:p>
            <a:fld id="{BAA64178-599A-6840-8F07-44337FE2E983}" type="datetimeFigureOut">
              <a:rPr lang="en-US" smtClean="0"/>
              <a:t>7/31/25</a:t>
            </a:fld>
            <a:endParaRPr lang="en-US"/>
          </a:p>
        </p:txBody>
      </p:sp>
      <p:sp>
        <p:nvSpPr>
          <p:cNvPr id="5" name="Footer Placeholder 4">
            <a:extLst>
              <a:ext uri="{FF2B5EF4-FFF2-40B4-BE49-F238E27FC236}">
                <a16:creationId xmlns:a16="http://schemas.microsoft.com/office/drawing/2014/main" id="{7CE9F691-0AC8-B043-C6AC-7E17B552E1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D954D3-41F5-F23C-8D34-3885403ED805}"/>
              </a:ext>
            </a:extLst>
          </p:cNvPr>
          <p:cNvSpPr>
            <a:spLocks noGrp="1"/>
          </p:cNvSpPr>
          <p:nvPr>
            <p:ph type="sldNum" sz="quarter" idx="12"/>
          </p:nvPr>
        </p:nvSpPr>
        <p:spPr/>
        <p:txBody>
          <a:bodyPr/>
          <a:lstStyle/>
          <a:p>
            <a:fld id="{64168C50-334F-B642-B1AC-FB24752B4DBC}" type="slidenum">
              <a:rPr lang="en-US" smtClean="0"/>
              <a:t>‹#›</a:t>
            </a:fld>
            <a:endParaRPr lang="en-US"/>
          </a:p>
        </p:txBody>
      </p:sp>
    </p:spTree>
    <p:extLst>
      <p:ext uri="{BB962C8B-B14F-4D97-AF65-F5344CB8AC3E}">
        <p14:creationId xmlns:p14="http://schemas.microsoft.com/office/powerpoint/2010/main" val="3095783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7B041-DA60-5A3E-F2C7-CF90681C12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6DDFCE-7849-93CF-AECB-05E3F66E6E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E64E1B-3729-554F-84AD-37D8C8FA33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BDF242-8BB7-44DA-C64D-7480C0B10CE0}"/>
              </a:ext>
            </a:extLst>
          </p:cNvPr>
          <p:cNvSpPr>
            <a:spLocks noGrp="1"/>
          </p:cNvSpPr>
          <p:nvPr>
            <p:ph type="dt" sz="half" idx="10"/>
          </p:nvPr>
        </p:nvSpPr>
        <p:spPr/>
        <p:txBody>
          <a:bodyPr/>
          <a:lstStyle/>
          <a:p>
            <a:fld id="{BAA64178-599A-6840-8F07-44337FE2E983}" type="datetimeFigureOut">
              <a:rPr lang="en-US" smtClean="0"/>
              <a:t>7/31/25</a:t>
            </a:fld>
            <a:endParaRPr lang="en-US"/>
          </a:p>
        </p:txBody>
      </p:sp>
      <p:sp>
        <p:nvSpPr>
          <p:cNvPr id="6" name="Footer Placeholder 5">
            <a:extLst>
              <a:ext uri="{FF2B5EF4-FFF2-40B4-BE49-F238E27FC236}">
                <a16:creationId xmlns:a16="http://schemas.microsoft.com/office/drawing/2014/main" id="{FFABF1FA-3D3D-D627-A76D-9DC579C4F3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C18840-0E6E-B5A1-6429-03FF2857CEBE}"/>
              </a:ext>
            </a:extLst>
          </p:cNvPr>
          <p:cNvSpPr>
            <a:spLocks noGrp="1"/>
          </p:cNvSpPr>
          <p:nvPr>
            <p:ph type="sldNum" sz="quarter" idx="12"/>
          </p:nvPr>
        </p:nvSpPr>
        <p:spPr/>
        <p:txBody>
          <a:bodyPr/>
          <a:lstStyle/>
          <a:p>
            <a:fld id="{64168C50-334F-B642-B1AC-FB24752B4DBC}" type="slidenum">
              <a:rPr lang="en-US" smtClean="0"/>
              <a:t>‹#›</a:t>
            </a:fld>
            <a:endParaRPr lang="en-US"/>
          </a:p>
        </p:txBody>
      </p:sp>
    </p:spTree>
    <p:extLst>
      <p:ext uri="{BB962C8B-B14F-4D97-AF65-F5344CB8AC3E}">
        <p14:creationId xmlns:p14="http://schemas.microsoft.com/office/powerpoint/2010/main" val="4066394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A55F7-1D63-5FCC-5C77-9D8DEFDFCD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95193-4C96-38CB-70AC-4AABC1155D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4D914B-FBFE-8A81-0D85-2882AA6F3B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37CCBC-FA79-7B7D-A0C5-EF71A894F9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DC1A41-54D1-AECC-8CF6-D544BDCC1E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255000-C135-2C6E-B3F3-981BF28E2D25}"/>
              </a:ext>
            </a:extLst>
          </p:cNvPr>
          <p:cNvSpPr>
            <a:spLocks noGrp="1"/>
          </p:cNvSpPr>
          <p:nvPr>
            <p:ph type="dt" sz="half" idx="10"/>
          </p:nvPr>
        </p:nvSpPr>
        <p:spPr/>
        <p:txBody>
          <a:bodyPr/>
          <a:lstStyle/>
          <a:p>
            <a:fld id="{BAA64178-599A-6840-8F07-44337FE2E983}" type="datetimeFigureOut">
              <a:rPr lang="en-US" smtClean="0"/>
              <a:t>7/31/25</a:t>
            </a:fld>
            <a:endParaRPr lang="en-US"/>
          </a:p>
        </p:txBody>
      </p:sp>
      <p:sp>
        <p:nvSpPr>
          <p:cNvPr id="8" name="Footer Placeholder 7">
            <a:extLst>
              <a:ext uri="{FF2B5EF4-FFF2-40B4-BE49-F238E27FC236}">
                <a16:creationId xmlns:a16="http://schemas.microsoft.com/office/drawing/2014/main" id="{FD47A9F4-F294-0E04-A4C7-F0DB14920B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90F041-4147-08A8-78D6-09E0E75B2485}"/>
              </a:ext>
            </a:extLst>
          </p:cNvPr>
          <p:cNvSpPr>
            <a:spLocks noGrp="1"/>
          </p:cNvSpPr>
          <p:nvPr>
            <p:ph type="sldNum" sz="quarter" idx="12"/>
          </p:nvPr>
        </p:nvSpPr>
        <p:spPr/>
        <p:txBody>
          <a:bodyPr/>
          <a:lstStyle/>
          <a:p>
            <a:fld id="{64168C50-334F-B642-B1AC-FB24752B4DBC}" type="slidenum">
              <a:rPr lang="en-US" smtClean="0"/>
              <a:t>‹#›</a:t>
            </a:fld>
            <a:endParaRPr lang="en-US"/>
          </a:p>
        </p:txBody>
      </p:sp>
    </p:spTree>
    <p:extLst>
      <p:ext uri="{BB962C8B-B14F-4D97-AF65-F5344CB8AC3E}">
        <p14:creationId xmlns:p14="http://schemas.microsoft.com/office/powerpoint/2010/main" val="2900659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B40-A736-9067-2C9D-78585869EB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C15E3C-661D-CE9F-9A9B-C3FD2067996A}"/>
              </a:ext>
            </a:extLst>
          </p:cNvPr>
          <p:cNvSpPr>
            <a:spLocks noGrp="1"/>
          </p:cNvSpPr>
          <p:nvPr>
            <p:ph type="dt" sz="half" idx="10"/>
          </p:nvPr>
        </p:nvSpPr>
        <p:spPr/>
        <p:txBody>
          <a:bodyPr/>
          <a:lstStyle/>
          <a:p>
            <a:fld id="{BAA64178-599A-6840-8F07-44337FE2E983}" type="datetimeFigureOut">
              <a:rPr lang="en-US" smtClean="0"/>
              <a:t>7/31/25</a:t>
            </a:fld>
            <a:endParaRPr lang="en-US"/>
          </a:p>
        </p:txBody>
      </p:sp>
      <p:sp>
        <p:nvSpPr>
          <p:cNvPr id="4" name="Footer Placeholder 3">
            <a:extLst>
              <a:ext uri="{FF2B5EF4-FFF2-40B4-BE49-F238E27FC236}">
                <a16:creationId xmlns:a16="http://schemas.microsoft.com/office/drawing/2014/main" id="{30F07B5C-A623-ED9F-9DAF-BA3A097E26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6495EA-4843-A342-E0D9-2B579E9F5CF1}"/>
              </a:ext>
            </a:extLst>
          </p:cNvPr>
          <p:cNvSpPr>
            <a:spLocks noGrp="1"/>
          </p:cNvSpPr>
          <p:nvPr>
            <p:ph type="sldNum" sz="quarter" idx="12"/>
          </p:nvPr>
        </p:nvSpPr>
        <p:spPr/>
        <p:txBody>
          <a:bodyPr/>
          <a:lstStyle/>
          <a:p>
            <a:fld id="{64168C50-334F-B642-B1AC-FB24752B4DBC}" type="slidenum">
              <a:rPr lang="en-US" smtClean="0"/>
              <a:t>‹#›</a:t>
            </a:fld>
            <a:endParaRPr lang="en-US"/>
          </a:p>
        </p:txBody>
      </p:sp>
    </p:spTree>
    <p:extLst>
      <p:ext uri="{BB962C8B-B14F-4D97-AF65-F5344CB8AC3E}">
        <p14:creationId xmlns:p14="http://schemas.microsoft.com/office/powerpoint/2010/main" val="1348782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EEC336-9AB1-2D4C-18CF-893182818C65}"/>
              </a:ext>
            </a:extLst>
          </p:cNvPr>
          <p:cNvSpPr>
            <a:spLocks noGrp="1"/>
          </p:cNvSpPr>
          <p:nvPr>
            <p:ph type="dt" sz="half" idx="10"/>
          </p:nvPr>
        </p:nvSpPr>
        <p:spPr/>
        <p:txBody>
          <a:bodyPr/>
          <a:lstStyle/>
          <a:p>
            <a:fld id="{BAA64178-599A-6840-8F07-44337FE2E983}" type="datetimeFigureOut">
              <a:rPr lang="en-US" smtClean="0"/>
              <a:t>7/31/25</a:t>
            </a:fld>
            <a:endParaRPr lang="en-US"/>
          </a:p>
        </p:txBody>
      </p:sp>
      <p:sp>
        <p:nvSpPr>
          <p:cNvPr id="3" name="Footer Placeholder 2">
            <a:extLst>
              <a:ext uri="{FF2B5EF4-FFF2-40B4-BE49-F238E27FC236}">
                <a16:creationId xmlns:a16="http://schemas.microsoft.com/office/drawing/2014/main" id="{7EA7566C-07E2-B14F-4D47-E9CBB71BD2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E693D1-968D-B0CA-9A52-E7BE9B6554A1}"/>
              </a:ext>
            </a:extLst>
          </p:cNvPr>
          <p:cNvSpPr>
            <a:spLocks noGrp="1"/>
          </p:cNvSpPr>
          <p:nvPr>
            <p:ph type="sldNum" sz="quarter" idx="12"/>
          </p:nvPr>
        </p:nvSpPr>
        <p:spPr/>
        <p:txBody>
          <a:bodyPr/>
          <a:lstStyle/>
          <a:p>
            <a:fld id="{64168C50-334F-B642-B1AC-FB24752B4DBC}" type="slidenum">
              <a:rPr lang="en-US" smtClean="0"/>
              <a:t>‹#›</a:t>
            </a:fld>
            <a:endParaRPr lang="en-US"/>
          </a:p>
        </p:txBody>
      </p:sp>
    </p:spTree>
    <p:extLst>
      <p:ext uri="{BB962C8B-B14F-4D97-AF65-F5344CB8AC3E}">
        <p14:creationId xmlns:p14="http://schemas.microsoft.com/office/powerpoint/2010/main" val="3427747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46A21-CE49-32C1-7F96-E47EB85138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64300F-60A3-BB64-7770-7F5538A0B2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189A11-C4B6-832C-A916-3A27022F5B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6E1203-9EBE-A506-A1FA-F225EEFBF409}"/>
              </a:ext>
            </a:extLst>
          </p:cNvPr>
          <p:cNvSpPr>
            <a:spLocks noGrp="1"/>
          </p:cNvSpPr>
          <p:nvPr>
            <p:ph type="dt" sz="half" idx="10"/>
          </p:nvPr>
        </p:nvSpPr>
        <p:spPr/>
        <p:txBody>
          <a:bodyPr/>
          <a:lstStyle/>
          <a:p>
            <a:fld id="{BAA64178-599A-6840-8F07-44337FE2E983}" type="datetimeFigureOut">
              <a:rPr lang="en-US" smtClean="0"/>
              <a:t>7/31/25</a:t>
            </a:fld>
            <a:endParaRPr lang="en-US"/>
          </a:p>
        </p:txBody>
      </p:sp>
      <p:sp>
        <p:nvSpPr>
          <p:cNvPr id="6" name="Footer Placeholder 5">
            <a:extLst>
              <a:ext uri="{FF2B5EF4-FFF2-40B4-BE49-F238E27FC236}">
                <a16:creationId xmlns:a16="http://schemas.microsoft.com/office/drawing/2014/main" id="{A93D674C-09EB-0656-56EC-DEB9105016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B2DC1A-329C-C16C-6E89-2D0B5CC44083}"/>
              </a:ext>
            </a:extLst>
          </p:cNvPr>
          <p:cNvSpPr>
            <a:spLocks noGrp="1"/>
          </p:cNvSpPr>
          <p:nvPr>
            <p:ph type="sldNum" sz="quarter" idx="12"/>
          </p:nvPr>
        </p:nvSpPr>
        <p:spPr/>
        <p:txBody>
          <a:bodyPr/>
          <a:lstStyle/>
          <a:p>
            <a:fld id="{64168C50-334F-B642-B1AC-FB24752B4DBC}" type="slidenum">
              <a:rPr lang="en-US" smtClean="0"/>
              <a:t>‹#›</a:t>
            </a:fld>
            <a:endParaRPr lang="en-US"/>
          </a:p>
        </p:txBody>
      </p:sp>
    </p:spTree>
    <p:extLst>
      <p:ext uri="{BB962C8B-B14F-4D97-AF65-F5344CB8AC3E}">
        <p14:creationId xmlns:p14="http://schemas.microsoft.com/office/powerpoint/2010/main" val="2483829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DE927-5AF2-16E0-9385-C595FEFBEB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F4B028-E603-C4A6-1540-0B9A5009C8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D8252A-D92D-0B2F-B5C1-5201D68574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788D72-A28D-C4F1-0ED3-1F0165D5FC9F}"/>
              </a:ext>
            </a:extLst>
          </p:cNvPr>
          <p:cNvSpPr>
            <a:spLocks noGrp="1"/>
          </p:cNvSpPr>
          <p:nvPr>
            <p:ph type="dt" sz="half" idx="10"/>
          </p:nvPr>
        </p:nvSpPr>
        <p:spPr/>
        <p:txBody>
          <a:bodyPr/>
          <a:lstStyle/>
          <a:p>
            <a:fld id="{BAA64178-599A-6840-8F07-44337FE2E983}" type="datetimeFigureOut">
              <a:rPr lang="en-US" smtClean="0"/>
              <a:t>7/31/25</a:t>
            </a:fld>
            <a:endParaRPr lang="en-US"/>
          </a:p>
        </p:txBody>
      </p:sp>
      <p:sp>
        <p:nvSpPr>
          <p:cNvPr id="6" name="Footer Placeholder 5">
            <a:extLst>
              <a:ext uri="{FF2B5EF4-FFF2-40B4-BE49-F238E27FC236}">
                <a16:creationId xmlns:a16="http://schemas.microsoft.com/office/drawing/2014/main" id="{47292880-75EE-D7D9-80FD-C1983498EE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D0F4DE-1BF2-7952-192E-38632111BF81}"/>
              </a:ext>
            </a:extLst>
          </p:cNvPr>
          <p:cNvSpPr>
            <a:spLocks noGrp="1"/>
          </p:cNvSpPr>
          <p:nvPr>
            <p:ph type="sldNum" sz="quarter" idx="12"/>
          </p:nvPr>
        </p:nvSpPr>
        <p:spPr/>
        <p:txBody>
          <a:bodyPr/>
          <a:lstStyle/>
          <a:p>
            <a:fld id="{64168C50-334F-B642-B1AC-FB24752B4DBC}" type="slidenum">
              <a:rPr lang="en-US" smtClean="0"/>
              <a:t>‹#›</a:t>
            </a:fld>
            <a:endParaRPr lang="en-US"/>
          </a:p>
        </p:txBody>
      </p:sp>
    </p:spTree>
    <p:extLst>
      <p:ext uri="{BB962C8B-B14F-4D97-AF65-F5344CB8AC3E}">
        <p14:creationId xmlns:p14="http://schemas.microsoft.com/office/powerpoint/2010/main" val="2142824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B787F6-AB03-7822-5FE4-DE7EC8D770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0A6DA1-CD87-7517-D53D-6CBF90925A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4180C3-C816-6B1E-E579-255310EE8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A64178-599A-6840-8F07-44337FE2E983}" type="datetimeFigureOut">
              <a:rPr lang="en-US" smtClean="0"/>
              <a:t>7/31/25</a:t>
            </a:fld>
            <a:endParaRPr lang="en-US"/>
          </a:p>
        </p:txBody>
      </p:sp>
      <p:sp>
        <p:nvSpPr>
          <p:cNvPr id="5" name="Footer Placeholder 4">
            <a:extLst>
              <a:ext uri="{FF2B5EF4-FFF2-40B4-BE49-F238E27FC236}">
                <a16:creationId xmlns:a16="http://schemas.microsoft.com/office/drawing/2014/main" id="{9E95156B-94BA-30BA-79EC-0AC60209FC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264DBB-404C-DC51-8F5E-7CA4A25BD7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168C50-334F-B642-B1AC-FB24752B4DBC}" type="slidenum">
              <a:rPr lang="en-US" smtClean="0"/>
              <a:t>‹#›</a:t>
            </a:fld>
            <a:endParaRPr lang="en-US"/>
          </a:p>
        </p:txBody>
      </p:sp>
    </p:spTree>
    <p:extLst>
      <p:ext uri="{BB962C8B-B14F-4D97-AF65-F5344CB8AC3E}">
        <p14:creationId xmlns:p14="http://schemas.microsoft.com/office/powerpoint/2010/main" val="3482167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sv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0.svg"/></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7.jpeg"/><Relationship Id="rId3" Type="http://schemas.openxmlformats.org/officeDocument/2006/relationships/image" Target="../media/image43.jpeg"/><Relationship Id="rId7" Type="http://schemas.openxmlformats.org/officeDocument/2006/relationships/image" Target="../media/image45.emf"/><Relationship Id="rId12" Type="http://schemas.openxmlformats.org/officeDocument/2006/relationships/image" Target="../media/image9.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8.png"/><Relationship Id="rId5" Type="http://schemas.openxmlformats.org/officeDocument/2006/relationships/image" Target="../media/image6.png"/><Relationship Id="rId10" Type="http://schemas.openxmlformats.org/officeDocument/2006/relationships/image" Target="../media/image7.png"/><Relationship Id="rId4" Type="http://schemas.openxmlformats.org/officeDocument/2006/relationships/image" Target="../media/image44.png"/><Relationship Id="rId9" Type="http://schemas.openxmlformats.org/officeDocument/2006/relationships/image" Target="../media/image3.png"/><Relationship Id="rId1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8DCDA-ABC4-4406-2039-15AE3E67E4B4}"/>
              </a:ext>
            </a:extLst>
          </p:cNvPr>
          <p:cNvSpPr>
            <a:spLocks noGrp="1"/>
          </p:cNvSpPr>
          <p:nvPr>
            <p:ph type="ctrTitle"/>
          </p:nvPr>
        </p:nvSpPr>
        <p:spPr>
          <a:xfrm>
            <a:off x="655857" y="771619"/>
            <a:ext cx="10880286" cy="2387600"/>
          </a:xfrm>
        </p:spPr>
        <p:txBody>
          <a:bodyPr>
            <a:normAutofit fontScale="90000"/>
          </a:bodyPr>
          <a:lstStyle/>
          <a:p>
            <a:r>
              <a:rPr lang="en-US" sz="4400" b="1" dirty="0">
                <a:solidFill>
                  <a:srgbClr val="92D050"/>
                </a:solidFill>
              </a:rPr>
              <a:t>PathogenSurveillance</a:t>
            </a:r>
            <a:br>
              <a:rPr lang="en-US" sz="4400" b="1" dirty="0"/>
            </a:br>
            <a:r>
              <a:rPr lang="en-US" sz="4400" b="1" dirty="0"/>
              <a:t>An automated pipeline for population genomic analysis of pathogens</a:t>
            </a:r>
            <a:br>
              <a:rPr lang="en-US" sz="4400" b="1" dirty="0"/>
            </a:br>
            <a:endParaRPr lang="en-US" sz="4400" b="1" dirty="0"/>
          </a:p>
        </p:txBody>
      </p:sp>
      <p:sp>
        <p:nvSpPr>
          <p:cNvPr id="3" name="Subtitle 2">
            <a:extLst>
              <a:ext uri="{FF2B5EF4-FFF2-40B4-BE49-F238E27FC236}">
                <a16:creationId xmlns:a16="http://schemas.microsoft.com/office/drawing/2014/main" id="{AF6F7606-F098-2741-F65B-CC4F86159559}"/>
              </a:ext>
            </a:extLst>
          </p:cNvPr>
          <p:cNvSpPr>
            <a:spLocks noGrp="1"/>
          </p:cNvSpPr>
          <p:nvPr>
            <p:ph type="subTitle" idx="1"/>
          </p:nvPr>
        </p:nvSpPr>
        <p:spPr>
          <a:xfrm>
            <a:off x="655857" y="2959768"/>
            <a:ext cx="10880285" cy="2035179"/>
          </a:xfrm>
        </p:spPr>
        <p:txBody>
          <a:bodyPr>
            <a:normAutofit lnSpcReduction="10000"/>
          </a:bodyPr>
          <a:lstStyle/>
          <a:p>
            <a:r>
              <a:rPr lang="en-US" i="1" dirty="0"/>
              <a:t>Zachary S. L. Foster</a:t>
            </a:r>
            <a:r>
              <a:rPr lang="en-US" i="1" baseline="30000" dirty="0"/>
              <a:t>1</a:t>
            </a:r>
            <a:r>
              <a:rPr lang="en-US" i="1" dirty="0"/>
              <a:t>, Martha Sudermann</a:t>
            </a:r>
            <a:r>
              <a:rPr lang="en-US" i="1" baseline="30000" dirty="0"/>
              <a:t>2</a:t>
            </a:r>
            <a:r>
              <a:rPr lang="en-US" i="1" dirty="0"/>
              <a:t>, Camilo Parada-Rojas</a:t>
            </a:r>
            <a:r>
              <a:rPr lang="en-US" i="1" baseline="30000" dirty="0"/>
              <a:t>2</a:t>
            </a:r>
            <a:r>
              <a:rPr lang="en-US" i="1" dirty="0"/>
              <a:t>, Logan K. Blair</a:t>
            </a:r>
            <a:r>
              <a:rPr lang="en-US" i="1" baseline="30000" dirty="0"/>
              <a:t>1</a:t>
            </a:r>
            <a:r>
              <a:rPr lang="en-US" i="1" dirty="0"/>
              <a:t>, Fernanda Iruegas-Bocardo</a:t>
            </a:r>
            <a:r>
              <a:rPr lang="en-US" i="1" baseline="30000" dirty="0"/>
              <a:t>2</a:t>
            </a:r>
            <a:r>
              <a:rPr lang="en-US" i="1" dirty="0"/>
              <a:t>, Alexandra J Weisberg</a:t>
            </a:r>
            <a:r>
              <a:rPr lang="en-US" i="1" baseline="30000" dirty="0"/>
              <a:t>2</a:t>
            </a:r>
            <a:r>
              <a:rPr lang="en-US" i="1" dirty="0"/>
              <a:t>, Jeff H. Chang</a:t>
            </a:r>
            <a:r>
              <a:rPr lang="en-US" i="1" baseline="30000" dirty="0"/>
              <a:t>2</a:t>
            </a:r>
            <a:r>
              <a:rPr lang="en-US" i="1" dirty="0"/>
              <a:t>, </a:t>
            </a:r>
            <a:r>
              <a:rPr lang="en-US" dirty="0"/>
              <a:t>and</a:t>
            </a:r>
            <a:r>
              <a:rPr lang="en-US" i="1" dirty="0"/>
              <a:t> </a:t>
            </a:r>
            <a:r>
              <a:rPr lang="en-US" b="1" i="1" dirty="0"/>
              <a:t>Niklaus J. Grünwald</a:t>
            </a:r>
            <a:r>
              <a:rPr lang="en-US" b="1" i="1" baseline="30000" dirty="0"/>
              <a:t>1</a:t>
            </a:r>
          </a:p>
          <a:p>
            <a:r>
              <a:rPr lang="en-US" sz="1900" baseline="30000" dirty="0"/>
              <a:t>1</a:t>
            </a:r>
            <a:r>
              <a:rPr lang="en-US" sz="1900" dirty="0"/>
              <a:t> Horticultural Crops Disease and Pest Management Research Unit, USDA Agricultural Research Service, Corvallis, OR</a:t>
            </a:r>
          </a:p>
          <a:p>
            <a:r>
              <a:rPr lang="en-US" sz="1900" baseline="30000" dirty="0"/>
              <a:t>2 </a:t>
            </a:r>
            <a:r>
              <a:rPr lang="en-US" sz="1900" dirty="0"/>
              <a:t>Department of Botany and Plant Pathology, Oregon State University, Corvallis, OR</a:t>
            </a:r>
          </a:p>
          <a:p>
            <a:endParaRPr lang="en-US" baseline="30000" dirty="0"/>
          </a:p>
        </p:txBody>
      </p:sp>
      <p:pic>
        <p:nvPicPr>
          <p:cNvPr id="4" name="Picture 3" descr="A close-up of a logo&#10;&#10;Description automatically generated">
            <a:extLst>
              <a:ext uri="{FF2B5EF4-FFF2-40B4-BE49-F238E27FC236}">
                <a16:creationId xmlns:a16="http://schemas.microsoft.com/office/drawing/2014/main" id="{1490C3D2-3907-C373-DDEB-86DC3AE6A206}"/>
              </a:ext>
            </a:extLst>
          </p:cNvPr>
          <p:cNvPicPr>
            <a:picLocks noChangeAspect="1"/>
          </p:cNvPicPr>
          <p:nvPr/>
        </p:nvPicPr>
        <p:blipFill rotWithShape="1">
          <a:blip r:embed="rId3">
            <a:extLst>
              <a:ext uri="{28A0092B-C50C-407E-A947-70E740481C1C}">
                <a14:useLocalDpi xmlns:a14="http://schemas.microsoft.com/office/drawing/2010/main" val="0"/>
              </a:ext>
            </a:extLst>
          </a:blip>
          <a:srcRect l="8784" t="20822" r="10680" b="22888"/>
          <a:stretch/>
        </p:blipFill>
        <p:spPr>
          <a:xfrm>
            <a:off x="196023" y="5316323"/>
            <a:ext cx="3444875" cy="1444625"/>
          </a:xfrm>
          <a:prstGeom prst="rect">
            <a:avLst/>
          </a:prstGeom>
        </p:spPr>
      </p:pic>
      <p:pic>
        <p:nvPicPr>
          <p:cNvPr id="5" name="Picture 4" descr="A close up of a logo&#10;&#10;Description automatically generated">
            <a:extLst>
              <a:ext uri="{FF2B5EF4-FFF2-40B4-BE49-F238E27FC236}">
                <a16:creationId xmlns:a16="http://schemas.microsoft.com/office/drawing/2014/main" id="{F18FDAA8-491B-8148-CABF-C7EB2C221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377" y="5457731"/>
            <a:ext cx="3634798" cy="1161808"/>
          </a:xfrm>
          <a:prstGeom prst="rect">
            <a:avLst/>
          </a:prstGeom>
        </p:spPr>
      </p:pic>
      <p:pic>
        <p:nvPicPr>
          <p:cNvPr id="6" name="Picture 5">
            <a:extLst>
              <a:ext uri="{FF2B5EF4-FFF2-40B4-BE49-F238E27FC236}">
                <a16:creationId xmlns:a16="http://schemas.microsoft.com/office/drawing/2014/main" id="{896E50A9-AC00-2BC5-0F64-666E877DD00C}"/>
              </a:ext>
            </a:extLst>
          </p:cNvPr>
          <p:cNvPicPr>
            <a:picLocks noChangeAspect="1"/>
          </p:cNvPicPr>
          <p:nvPr/>
        </p:nvPicPr>
        <p:blipFill>
          <a:blip r:embed="rId5"/>
          <a:stretch>
            <a:fillRect/>
          </a:stretch>
        </p:blipFill>
        <p:spPr>
          <a:xfrm>
            <a:off x="7602837" y="5457731"/>
            <a:ext cx="580255" cy="583751"/>
          </a:xfrm>
          <a:prstGeom prst="rect">
            <a:avLst/>
          </a:prstGeom>
        </p:spPr>
      </p:pic>
      <p:pic>
        <p:nvPicPr>
          <p:cNvPr id="7" name="Picture 5" descr="APHIS">
            <a:extLst>
              <a:ext uri="{FF2B5EF4-FFF2-40B4-BE49-F238E27FC236}">
                <a16:creationId xmlns:a16="http://schemas.microsoft.com/office/drawing/2014/main" id="{A7CBA763-B5F1-92C2-5E43-4764A6E1A6F8}"/>
              </a:ext>
            </a:extLst>
          </p:cNvPr>
          <p:cNvPicPr>
            <a:picLocks noChangeAspect="1" noChangeArrowheads="1"/>
          </p:cNvPicPr>
          <p:nvPr/>
        </p:nvPicPr>
        <p:blipFill>
          <a:blip r:embed="rId6"/>
          <a:srcRect/>
          <a:stretch>
            <a:fillRect/>
          </a:stretch>
        </p:blipFill>
        <p:spPr bwMode="auto">
          <a:xfrm>
            <a:off x="7602837" y="6132298"/>
            <a:ext cx="559594" cy="628650"/>
          </a:xfrm>
          <a:prstGeom prst="rect">
            <a:avLst/>
          </a:prstGeom>
          <a:ln>
            <a:noFill/>
          </a:ln>
          <a:effectLst/>
        </p:spPr>
      </p:pic>
      <p:pic>
        <p:nvPicPr>
          <p:cNvPr id="3074" name="Picture 2">
            <a:extLst>
              <a:ext uri="{FF2B5EF4-FFF2-40B4-BE49-F238E27FC236}">
                <a16:creationId xmlns:a16="http://schemas.microsoft.com/office/drawing/2014/main" id="{665EC077-F920-425B-B2B8-7E5A4A558B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515" y="4872090"/>
            <a:ext cx="1700633" cy="67848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367A21A-D764-7E74-4378-7F170998CADB}"/>
              </a:ext>
            </a:extLst>
          </p:cNvPr>
          <p:cNvSpPr txBox="1"/>
          <p:nvPr/>
        </p:nvSpPr>
        <p:spPr>
          <a:xfrm>
            <a:off x="8684092" y="6132298"/>
            <a:ext cx="4270407" cy="590483"/>
          </a:xfrm>
          <a:prstGeom prst="rect">
            <a:avLst/>
          </a:prstGeom>
          <a:noFill/>
        </p:spPr>
        <p:txBody>
          <a:bodyPr wrap="square">
            <a:spAutoFit/>
          </a:bodyPr>
          <a:lstStyle/>
          <a:p>
            <a:pPr marL="294895" lvl="1" algn="ctr">
              <a:lnSpc>
                <a:spcPct val="80000"/>
              </a:lnSpc>
              <a:spcBef>
                <a:spcPts val="243"/>
              </a:spcBef>
              <a:buClr>
                <a:schemeClr val="tx1"/>
              </a:buClr>
              <a:defRPr/>
            </a:pPr>
            <a:r>
              <a:rPr lang="en-US" sz="1200" dirty="0"/>
              <a:t>USDA ARS FNRI, NPDRS, NNCRC</a:t>
            </a:r>
          </a:p>
          <a:p>
            <a:pPr marL="294895" lvl="1" algn="ctr">
              <a:lnSpc>
                <a:spcPct val="80000"/>
              </a:lnSpc>
              <a:spcBef>
                <a:spcPts val="243"/>
              </a:spcBef>
              <a:buClr>
                <a:schemeClr val="tx1"/>
              </a:buClr>
              <a:defRPr/>
            </a:pPr>
            <a:r>
              <a:rPr lang="en-US" sz="1200" dirty="0"/>
              <a:t>OAN, ODA, ODF</a:t>
            </a:r>
          </a:p>
          <a:p>
            <a:pPr marL="294895" lvl="1" algn="ctr">
              <a:lnSpc>
                <a:spcPct val="80000"/>
              </a:lnSpc>
              <a:spcBef>
                <a:spcPts val="243"/>
              </a:spcBef>
              <a:buClr>
                <a:schemeClr val="tx1"/>
              </a:buClr>
              <a:defRPr/>
            </a:pPr>
            <a:r>
              <a:rPr lang="en-US" sz="1200" dirty="0"/>
              <a:t>J. Frank Schmidt</a:t>
            </a:r>
          </a:p>
        </p:txBody>
      </p:sp>
      <p:pic>
        <p:nvPicPr>
          <p:cNvPr id="18" name="Picture 6" descr="green-gold-fslogo">
            <a:extLst>
              <a:ext uri="{FF2B5EF4-FFF2-40B4-BE49-F238E27FC236}">
                <a16:creationId xmlns:a16="http://schemas.microsoft.com/office/drawing/2014/main" id="{B87B8BE0-3346-E29C-2772-4C4EC596B2B6}"/>
              </a:ext>
            </a:extLst>
          </p:cNvPr>
          <p:cNvPicPr>
            <a:picLocks noChangeAspect="1" noChangeArrowheads="1"/>
          </p:cNvPicPr>
          <p:nvPr/>
        </p:nvPicPr>
        <p:blipFill>
          <a:blip r:embed="rId8"/>
          <a:srcRect/>
          <a:stretch>
            <a:fillRect/>
          </a:stretch>
        </p:blipFill>
        <p:spPr bwMode="auto">
          <a:xfrm>
            <a:off x="8886344" y="5466752"/>
            <a:ext cx="594122" cy="628650"/>
          </a:xfrm>
          <a:prstGeom prst="rect">
            <a:avLst/>
          </a:prstGeom>
          <a:ln>
            <a:noFill/>
          </a:ln>
          <a:effectLst/>
        </p:spPr>
      </p:pic>
      <p:pic>
        <p:nvPicPr>
          <p:cNvPr id="19" name="Picture 18">
            <a:extLst>
              <a:ext uri="{FF2B5EF4-FFF2-40B4-BE49-F238E27FC236}">
                <a16:creationId xmlns:a16="http://schemas.microsoft.com/office/drawing/2014/main" id="{2D2479DD-7B84-5EAC-3F6D-DFD6DB09F68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84092" y="6197613"/>
            <a:ext cx="948539" cy="498017"/>
          </a:xfrm>
          <a:prstGeom prst="rect">
            <a:avLst/>
          </a:prstGeom>
        </p:spPr>
      </p:pic>
      <p:pic>
        <p:nvPicPr>
          <p:cNvPr id="22" name="Graphic 21">
            <a:extLst>
              <a:ext uri="{FF2B5EF4-FFF2-40B4-BE49-F238E27FC236}">
                <a16:creationId xmlns:a16="http://schemas.microsoft.com/office/drawing/2014/main" id="{AFCA2860-7985-3066-F96C-1C8C1AA4DF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34516" y="5701656"/>
            <a:ext cx="1700632" cy="279556"/>
          </a:xfrm>
          <a:prstGeom prst="rect">
            <a:avLst/>
          </a:prstGeom>
        </p:spPr>
      </p:pic>
    </p:spTree>
    <p:extLst>
      <p:ext uri="{BB962C8B-B14F-4D97-AF65-F5344CB8AC3E}">
        <p14:creationId xmlns:p14="http://schemas.microsoft.com/office/powerpoint/2010/main" val="548757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3B45-F4A9-DB45-829B-ABB3D131F276}"/>
              </a:ext>
            </a:extLst>
          </p:cNvPr>
          <p:cNvSpPr>
            <a:spLocks noGrp="1"/>
          </p:cNvSpPr>
          <p:nvPr>
            <p:ph type="title"/>
          </p:nvPr>
        </p:nvSpPr>
        <p:spPr>
          <a:xfrm>
            <a:off x="838200" y="557188"/>
            <a:ext cx="10515600" cy="1133499"/>
          </a:xfrm>
        </p:spPr>
        <p:txBody>
          <a:bodyPr vert="horz" lIns="91440" tIns="45720" rIns="91440" bIns="45720" rtlCol="0" anchor="ctr">
            <a:normAutofit fontScale="90000"/>
          </a:bodyPr>
          <a:lstStyle/>
          <a:p>
            <a:pPr algn="ctr"/>
            <a:r>
              <a:rPr lang="en-US" sz="5200" kern="1200" dirty="0">
                <a:solidFill>
                  <a:schemeClr val="tx1"/>
                </a:solidFill>
                <a:latin typeface="+mj-lt"/>
                <a:ea typeface="+mj-ea"/>
                <a:cs typeface="+mj-cs"/>
              </a:rPr>
              <a:t>Oregon Forest: ~2001, 2015, 2021 invasions</a:t>
            </a:r>
          </a:p>
        </p:txBody>
      </p:sp>
      <p:pic>
        <p:nvPicPr>
          <p:cNvPr id="3" name="Picture 2" descr="A picture containing text, umbrella, accessory&#10;&#10;Description automatically generated">
            <a:extLst>
              <a:ext uri="{FF2B5EF4-FFF2-40B4-BE49-F238E27FC236}">
                <a16:creationId xmlns:a16="http://schemas.microsoft.com/office/drawing/2014/main" id="{64267737-A653-DF41-AA81-36486CD9E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2543" y="1828800"/>
            <a:ext cx="4122130" cy="3700274"/>
          </a:xfrm>
          <a:prstGeom prst="rect">
            <a:avLst/>
          </a:prstGeom>
        </p:spPr>
      </p:pic>
      <p:sp>
        <p:nvSpPr>
          <p:cNvPr id="4" name="TextBox 3">
            <a:extLst>
              <a:ext uri="{FF2B5EF4-FFF2-40B4-BE49-F238E27FC236}">
                <a16:creationId xmlns:a16="http://schemas.microsoft.com/office/drawing/2014/main" id="{FA0CB904-6AFE-604C-9EC1-5C5416E3C779}"/>
              </a:ext>
            </a:extLst>
          </p:cNvPr>
          <p:cNvSpPr txBox="1"/>
          <p:nvPr/>
        </p:nvSpPr>
        <p:spPr>
          <a:xfrm>
            <a:off x="974858" y="5655570"/>
            <a:ext cx="5129802" cy="499496"/>
          </a:xfrm>
          <a:prstGeom prst="rect">
            <a:avLst/>
          </a:prstGeom>
          <a:noFill/>
        </p:spPr>
        <p:txBody>
          <a:bodyPr wrap="none" rtlCol="0">
            <a:spAutoFit/>
          </a:bodyPr>
          <a:lstStyle/>
          <a:p>
            <a:pPr defTabSz="1152144">
              <a:spcAft>
                <a:spcPts val="600"/>
              </a:spcAft>
            </a:pPr>
            <a:r>
              <a:rPr lang="en-US" sz="2646" kern="1200">
                <a:solidFill>
                  <a:schemeClr val="tx1"/>
                </a:solidFill>
                <a:latin typeface="+mn-lt"/>
                <a:ea typeface="+mn-ea"/>
                <a:cs typeface="+mn-cs"/>
              </a:rPr>
              <a:t>Evidence for at least 4 introductions</a:t>
            </a:r>
            <a:endParaRPr lang="en-US" sz="2100"/>
          </a:p>
        </p:txBody>
      </p:sp>
      <p:pic>
        <p:nvPicPr>
          <p:cNvPr id="6" name="Picture 5" descr="A screenshot of a computer&#10;&#10;Description automatically generated with medium confidence">
            <a:extLst>
              <a:ext uri="{FF2B5EF4-FFF2-40B4-BE49-F238E27FC236}">
                <a16:creationId xmlns:a16="http://schemas.microsoft.com/office/drawing/2014/main" id="{E518F9B2-1EC4-A97F-1301-BEC51FE2C48D}"/>
              </a:ext>
            </a:extLst>
          </p:cNvPr>
          <p:cNvPicPr>
            <a:picLocks noChangeAspect="1"/>
          </p:cNvPicPr>
          <p:nvPr/>
        </p:nvPicPr>
        <p:blipFill>
          <a:blip r:embed="rId3"/>
          <a:stretch>
            <a:fillRect/>
          </a:stretch>
        </p:blipFill>
        <p:spPr>
          <a:xfrm>
            <a:off x="6587329" y="3678937"/>
            <a:ext cx="4338365" cy="1258033"/>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05592626-FEB3-E01A-DD62-F770F912E284}"/>
              </a:ext>
            </a:extLst>
          </p:cNvPr>
          <p:cNvPicPr>
            <a:picLocks noChangeAspect="1"/>
          </p:cNvPicPr>
          <p:nvPr/>
        </p:nvPicPr>
        <p:blipFill>
          <a:blip r:embed="rId4"/>
          <a:stretch>
            <a:fillRect/>
          </a:stretch>
        </p:blipFill>
        <p:spPr>
          <a:xfrm>
            <a:off x="6344214" y="5037913"/>
            <a:ext cx="4872928" cy="982321"/>
          </a:xfrm>
          <a:prstGeom prst="rect">
            <a:avLst/>
          </a:prstGeom>
        </p:spPr>
      </p:pic>
    </p:spTree>
    <p:extLst>
      <p:ext uri="{BB962C8B-B14F-4D97-AF65-F5344CB8AC3E}">
        <p14:creationId xmlns:p14="http://schemas.microsoft.com/office/powerpoint/2010/main" val="776658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C169-E374-1C36-A5AB-30C55E60A756}"/>
              </a:ext>
            </a:extLst>
          </p:cNvPr>
          <p:cNvSpPr>
            <a:spLocks noGrp="1"/>
          </p:cNvSpPr>
          <p:nvPr>
            <p:ph type="title"/>
          </p:nvPr>
        </p:nvSpPr>
        <p:spPr>
          <a:xfrm>
            <a:off x="659927" y="616809"/>
            <a:ext cx="5735387" cy="994172"/>
          </a:xfrm>
        </p:spPr>
        <p:txBody>
          <a:bodyPr>
            <a:normAutofit fontScale="90000"/>
          </a:bodyPr>
          <a:lstStyle/>
          <a:p>
            <a:r>
              <a:rPr lang="en-US" dirty="0"/>
              <a:t>Detection of first sexual variants</a:t>
            </a:r>
          </a:p>
        </p:txBody>
      </p:sp>
      <p:pic>
        <p:nvPicPr>
          <p:cNvPr id="4" name="Picture 3" descr="Graphical user interface, text, application, email&#10;&#10;Description automatically generated">
            <a:extLst>
              <a:ext uri="{FF2B5EF4-FFF2-40B4-BE49-F238E27FC236}">
                <a16:creationId xmlns:a16="http://schemas.microsoft.com/office/drawing/2014/main" id="{C6435255-592B-8D86-D903-FDD0DF3B23DA}"/>
              </a:ext>
            </a:extLst>
          </p:cNvPr>
          <p:cNvPicPr>
            <a:picLocks noChangeAspect="1"/>
          </p:cNvPicPr>
          <p:nvPr/>
        </p:nvPicPr>
        <p:blipFill>
          <a:blip r:embed="rId2"/>
          <a:stretch>
            <a:fillRect/>
          </a:stretch>
        </p:blipFill>
        <p:spPr>
          <a:xfrm>
            <a:off x="7117209" y="417489"/>
            <a:ext cx="3939941" cy="1648598"/>
          </a:xfrm>
          <a:prstGeom prst="rect">
            <a:avLst/>
          </a:prstGeom>
        </p:spPr>
      </p:pic>
      <p:pic>
        <p:nvPicPr>
          <p:cNvPr id="6" name="Picture 5" descr="Chart&#10;&#10;Description automatically generated with medium confidence">
            <a:extLst>
              <a:ext uri="{FF2B5EF4-FFF2-40B4-BE49-F238E27FC236}">
                <a16:creationId xmlns:a16="http://schemas.microsoft.com/office/drawing/2014/main" id="{EAD5536A-FB53-3C1F-C905-92581298FF83}"/>
              </a:ext>
            </a:extLst>
          </p:cNvPr>
          <p:cNvPicPr>
            <a:picLocks noChangeAspect="1"/>
          </p:cNvPicPr>
          <p:nvPr/>
        </p:nvPicPr>
        <p:blipFill>
          <a:blip r:embed="rId3"/>
          <a:stretch>
            <a:fillRect/>
          </a:stretch>
        </p:blipFill>
        <p:spPr>
          <a:xfrm>
            <a:off x="904775" y="2066087"/>
            <a:ext cx="4641655" cy="4598676"/>
          </a:xfrm>
          <a:prstGeom prst="rect">
            <a:avLst/>
          </a:prstGeom>
        </p:spPr>
      </p:pic>
      <p:pic>
        <p:nvPicPr>
          <p:cNvPr id="8" name="Picture 7" descr="Diagram&#10;&#10;Description automatically generated">
            <a:extLst>
              <a:ext uri="{FF2B5EF4-FFF2-40B4-BE49-F238E27FC236}">
                <a16:creationId xmlns:a16="http://schemas.microsoft.com/office/drawing/2014/main" id="{29078622-01A3-E424-8D86-03084DF18768}"/>
              </a:ext>
            </a:extLst>
          </p:cNvPr>
          <p:cNvPicPr>
            <a:picLocks noChangeAspect="1"/>
          </p:cNvPicPr>
          <p:nvPr/>
        </p:nvPicPr>
        <p:blipFill>
          <a:blip r:embed="rId4"/>
          <a:stretch>
            <a:fillRect/>
          </a:stretch>
        </p:blipFill>
        <p:spPr>
          <a:xfrm>
            <a:off x="7117209" y="2334664"/>
            <a:ext cx="4327229" cy="3800839"/>
          </a:xfrm>
          <a:prstGeom prst="rect">
            <a:avLst/>
          </a:prstGeom>
        </p:spPr>
      </p:pic>
    </p:spTree>
    <p:extLst>
      <p:ext uri="{BB962C8B-B14F-4D97-AF65-F5344CB8AC3E}">
        <p14:creationId xmlns:p14="http://schemas.microsoft.com/office/powerpoint/2010/main" val="3675442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0CA6D-1511-BC35-C33E-2659CDC9708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Continued emergence of sexual variants</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tree&#10;&#10;AI-generated content may be incorrect.">
            <a:extLst>
              <a:ext uri="{FF2B5EF4-FFF2-40B4-BE49-F238E27FC236}">
                <a16:creationId xmlns:a16="http://schemas.microsoft.com/office/drawing/2014/main" id="{23C17F9F-D19A-5631-B830-2D1D9DDEC182}"/>
              </a:ext>
            </a:extLst>
          </p:cNvPr>
          <p:cNvPicPr>
            <a:picLocks noChangeAspect="1"/>
          </p:cNvPicPr>
          <p:nvPr/>
        </p:nvPicPr>
        <p:blipFill>
          <a:blip r:embed="rId2"/>
          <a:stretch>
            <a:fillRect/>
          </a:stretch>
        </p:blipFill>
        <p:spPr>
          <a:xfrm>
            <a:off x="5944309" y="640080"/>
            <a:ext cx="4634590" cy="5550408"/>
          </a:xfrm>
          <a:prstGeom prst="rect">
            <a:avLst/>
          </a:prstGeom>
        </p:spPr>
      </p:pic>
    </p:spTree>
    <p:extLst>
      <p:ext uri="{BB962C8B-B14F-4D97-AF65-F5344CB8AC3E}">
        <p14:creationId xmlns:p14="http://schemas.microsoft.com/office/powerpoint/2010/main" val="1355515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0"/>
          <p:cNvSpPr txBox="1">
            <a:spLocks noGrp="1"/>
          </p:cNvSpPr>
          <p:nvPr>
            <p:ph type="title"/>
          </p:nvPr>
        </p:nvSpPr>
        <p:spPr>
          <a:xfrm>
            <a:off x="1524000" y="829114"/>
            <a:ext cx="9144000" cy="572700"/>
          </a:xfrm>
          <a:prstGeom prst="rect">
            <a:avLst/>
          </a:prstGeom>
        </p:spPr>
        <p:txBody>
          <a:bodyPr spcFirstLastPara="1" vert="horz" wrap="square" lIns="91425" tIns="91425" rIns="91425" bIns="91425" rtlCol="0" anchor="t" anchorCtr="0">
            <a:normAutofit fontScale="90000"/>
          </a:bodyPr>
          <a:lstStyle/>
          <a:p>
            <a:pPr algn="ctr"/>
            <a:r>
              <a:rPr lang="en" dirty="0"/>
              <a:t>Five PacBio genomes are highly syntenic</a:t>
            </a:r>
            <a:endParaRPr dirty="0"/>
          </a:p>
        </p:txBody>
      </p:sp>
      <p:pic>
        <p:nvPicPr>
          <p:cNvPr id="218" name="Google Shape;218;p30"/>
          <p:cNvPicPr preferRelativeResize="0"/>
          <p:nvPr/>
        </p:nvPicPr>
        <p:blipFill>
          <a:blip r:embed="rId3">
            <a:alphaModFix/>
          </a:blip>
          <a:stretch>
            <a:fillRect/>
          </a:stretch>
        </p:blipFill>
        <p:spPr>
          <a:xfrm>
            <a:off x="2848915" y="1785100"/>
            <a:ext cx="6494177" cy="4176174"/>
          </a:xfrm>
          <a:prstGeom prst="rect">
            <a:avLst/>
          </a:prstGeom>
          <a:noFill/>
          <a:ln>
            <a:noFill/>
          </a:ln>
        </p:spPr>
      </p:pic>
      <p:sp>
        <p:nvSpPr>
          <p:cNvPr id="2" name="TextBox 1">
            <a:extLst>
              <a:ext uri="{FF2B5EF4-FFF2-40B4-BE49-F238E27FC236}">
                <a16:creationId xmlns:a16="http://schemas.microsoft.com/office/drawing/2014/main" id="{3B5A3B3E-DC97-0F13-70CA-8FC16AF0144E}"/>
              </a:ext>
            </a:extLst>
          </p:cNvPr>
          <p:cNvSpPr txBox="1"/>
          <p:nvPr/>
        </p:nvSpPr>
        <p:spPr>
          <a:xfrm>
            <a:off x="9260118" y="5465538"/>
            <a:ext cx="1480455" cy="276999"/>
          </a:xfrm>
          <a:prstGeom prst="rect">
            <a:avLst/>
          </a:prstGeom>
          <a:noFill/>
        </p:spPr>
        <p:txBody>
          <a:bodyPr wrap="square" rtlCol="0">
            <a:spAutoFit/>
          </a:bodyPr>
          <a:lstStyle/>
          <a:p>
            <a:r>
              <a:rPr lang="en-US" sz="1200" dirty="0"/>
              <a:t>Matson et al. 2022</a:t>
            </a:r>
          </a:p>
        </p:txBody>
      </p:sp>
      <p:pic>
        <p:nvPicPr>
          <p:cNvPr id="3" name="Picture 2" descr="A person smiling for the camera&#10;&#10;Description automatically generated with medium confidence">
            <a:extLst>
              <a:ext uri="{FF2B5EF4-FFF2-40B4-BE49-F238E27FC236}">
                <a16:creationId xmlns:a16="http://schemas.microsoft.com/office/drawing/2014/main" id="{953727CB-A57E-F1DB-3174-4DB1ACF7C8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466320"/>
            <a:ext cx="914400" cy="1143107"/>
          </a:xfrm>
          <a:prstGeom prst="rect">
            <a:avLst/>
          </a:prstGeom>
        </p:spPr>
      </p:pic>
      <p:sp>
        <p:nvSpPr>
          <p:cNvPr id="4" name="TextBox 3">
            <a:extLst>
              <a:ext uri="{FF2B5EF4-FFF2-40B4-BE49-F238E27FC236}">
                <a16:creationId xmlns:a16="http://schemas.microsoft.com/office/drawing/2014/main" id="{A9FF5962-225B-FAE6-7234-A256A8052F64}"/>
              </a:ext>
            </a:extLst>
          </p:cNvPr>
          <p:cNvSpPr txBox="1"/>
          <p:nvPr/>
        </p:nvSpPr>
        <p:spPr>
          <a:xfrm>
            <a:off x="10595663" y="1609427"/>
            <a:ext cx="1054199" cy="276999"/>
          </a:xfrm>
          <a:prstGeom prst="rect">
            <a:avLst/>
          </a:prstGeom>
          <a:noFill/>
        </p:spPr>
        <p:txBody>
          <a:bodyPr wrap="none" rtlCol="0">
            <a:spAutoFit/>
          </a:bodyPr>
          <a:lstStyle/>
          <a:p>
            <a:r>
              <a:rPr lang="en-US" sz="1200" dirty="0"/>
              <a:t>Nick Cauldron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CC4AB-1412-6AB9-DCF2-E016BAAD7682}"/>
              </a:ext>
            </a:extLst>
          </p:cNvPr>
          <p:cNvSpPr>
            <a:spLocks noGrp="1"/>
          </p:cNvSpPr>
          <p:nvPr>
            <p:ph type="title"/>
          </p:nvPr>
        </p:nvSpPr>
        <p:spPr/>
        <p:txBody>
          <a:bodyPr/>
          <a:lstStyle/>
          <a:p>
            <a:r>
              <a:rPr lang="en-US" dirty="0"/>
              <a:t>Need for a computational pipeline for real-time whole genome sequencing and analysis</a:t>
            </a:r>
          </a:p>
        </p:txBody>
      </p:sp>
      <p:sp>
        <p:nvSpPr>
          <p:cNvPr id="3" name="Content Placeholder 2">
            <a:extLst>
              <a:ext uri="{FF2B5EF4-FFF2-40B4-BE49-F238E27FC236}">
                <a16:creationId xmlns:a16="http://schemas.microsoft.com/office/drawing/2014/main" id="{86594F31-9CD9-E467-E826-CEB084BAF403}"/>
              </a:ext>
            </a:extLst>
          </p:cNvPr>
          <p:cNvSpPr>
            <a:spLocks noGrp="1"/>
          </p:cNvSpPr>
          <p:nvPr>
            <p:ph idx="1"/>
          </p:nvPr>
        </p:nvSpPr>
        <p:spPr/>
        <p:txBody>
          <a:bodyPr>
            <a:normAutofit fontScale="85000" lnSpcReduction="20000"/>
          </a:bodyPr>
          <a:lstStyle/>
          <a:p>
            <a:pPr marL="0" indent="0">
              <a:buNone/>
            </a:pPr>
            <a:r>
              <a:rPr lang="en-US" b="1" dirty="0"/>
              <a:t>Advantages:</a:t>
            </a:r>
          </a:p>
          <a:p>
            <a:pPr lvl="1"/>
            <a:r>
              <a:rPr lang="en-US" dirty="0"/>
              <a:t>Rapid ID of species (known or unknown), variants, clonal lineages, etc.</a:t>
            </a:r>
          </a:p>
          <a:p>
            <a:pPr lvl="1"/>
            <a:r>
              <a:rPr lang="en-US" dirty="0"/>
              <a:t>Genes of interest:</a:t>
            </a:r>
          </a:p>
          <a:p>
            <a:pPr lvl="2"/>
            <a:r>
              <a:rPr lang="en-US" dirty="0"/>
              <a:t>Effectors</a:t>
            </a:r>
          </a:p>
          <a:p>
            <a:pPr lvl="2"/>
            <a:r>
              <a:rPr lang="en-US" dirty="0"/>
              <a:t>Pesticide/antimicrobial resistance </a:t>
            </a:r>
          </a:p>
          <a:p>
            <a:pPr lvl="2"/>
            <a:r>
              <a:rPr lang="en-US" dirty="0"/>
              <a:t>Mating type</a:t>
            </a:r>
          </a:p>
          <a:p>
            <a:pPr lvl="2"/>
            <a:r>
              <a:rPr lang="en-US" dirty="0"/>
              <a:t>Toxins</a:t>
            </a:r>
          </a:p>
          <a:p>
            <a:pPr lvl="1"/>
            <a:r>
              <a:rPr lang="en-US" dirty="0"/>
              <a:t>Permanent digital archive</a:t>
            </a:r>
          </a:p>
          <a:p>
            <a:pPr lvl="1"/>
            <a:r>
              <a:rPr lang="en-US" dirty="0"/>
              <a:t>Provides evolutionary history</a:t>
            </a:r>
          </a:p>
          <a:p>
            <a:pPr lvl="1"/>
            <a:r>
              <a:rPr lang="en-US" dirty="0"/>
              <a:t>Is now affordable with decreasing sequencing costs ca. $10-50 per sample</a:t>
            </a:r>
          </a:p>
          <a:p>
            <a:pPr marL="0" indent="0">
              <a:buNone/>
            </a:pPr>
            <a:r>
              <a:rPr lang="en-US" b="1" dirty="0"/>
              <a:t>But:</a:t>
            </a:r>
          </a:p>
          <a:p>
            <a:pPr lvl="1"/>
            <a:r>
              <a:rPr lang="en-US" dirty="0"/>
              <a:t>Computational analysis is currently slow and iterative</a:t>
            </a:r>
          </a:p>
          <a:p>
            <a:pPr lvl="1"/>
            <a:r>
              <a:rPr lang="en-US" dirty="0"/>
              <a:t>Requires substantial expertise and cloud access</a:t>
            </a:r>
            <a:endParaRPr lang="en-US" b="1" dirty="0"/>
          </a:p>
          <a:p>
            <a:pPr marL="0" indent="0">
              <a:buNone/>
            </a:pPr>
            <a:r>
              <a:rPr lang="en-US" b="1" dirty="0"/>
              <a:t>Thus: </a:t>
            </a:r>
          </a:p>
          <a:p>
            <a:pPr lvl="1"/>
            <a:r>
              <a:rPr lang="en-US" dirty="0"/>
              <a:t>We need an automated workflow</a:t>
            </a:r>
          </a:p>
        </p:txBody>
      </p:sp>
    </p:spTree>
    <p:extLst>
      <p:ext uri="{BB962C8B-B14F-4D97-AF65-F5344CB8AC3E}">
        <p14:creationId xmlns:p14="http://schemas.microsoft.com/office/powerpoint/2010/main" val="2043167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5F0D69-F1EA-DF84-6E79-66EA305FCCE1}"/>
              </a:ext>
            </a:extLst>
          </p:cNvPr>
          <p:cNvPicPr>
            <a:picLocks noChangeAspect="1"/>
          </p:cNvPicPr>
          <p:nvPr/>
        </p:nvPicPr>
        <p:blipFill>
          <a:blip r:embed="rId3">
            <a:lum/>
            <a:alphaModFix/>
          </a:blip>
          <a:srcRect t="4164" r="3902" b="6178"/>
          <a:stretch>
            <a:fillRect/>
          </a:stretch>
        </p:blipFill>
        <p:spPr>
          <a:xfrm>
            <a:off x="15166" y="317241"/>
            <a:ext cx="12252835" cy="627017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E68A-314C-E47A-BACF-540BE11A72F3}"/>
              </a:ext>
            </a:extLst>
          </p:cNvPr>
          <p:cNvSpPr>
            <a:spLocks noGrp="1"/>
          </p:cNvSpPr>
          <p:nvPr>
            <p:ph type="title"/>
          </p:nvPr>
        </p:nvSpPr>
        <p:spPr>
          <a:xfrm>
            <a:off x="3219451" y="213975"/>
            <a:ext cx="6640484" cy="1325563"/>
          </a:xfrm>
        </p:spPr>
        <p:txBody>
          <a:bodyPr>
            <a:normAutofit/>
          </a:bodyPr>
          <a:lstStyle/>
          <a:p>
            <a:r>
              <a:rPr lang="en-US" sz="3600" dirty="0"/>
              <a:t>Pathogen Surveillance pipeline</a:t>
            </a:r>
          </a:p>
        </p:txBody>
      </p:sp>
      <p:sp>
        <p:nvSpPr>
          <p:cNvPr id="3" name="Text Placeholder 2">
            <a:extLst>
              <a:ext uri="{FF2B5EF4-FFF2-40B4-BE49-F238E27FC236}">
                <a16:creationId xmlns:a16="http://schemas.microsoft.com/office/drawing/2014/main" id="{D96E1DB4-4286-9F8C-A65E-E680220A3B06}"/>
              </a:ext>
            </a:extLst>
          </p:cNvPr>
          <p:cNvSpPr>
            <a:spLocks noGrp="1"/>
          </p:cNvSpPr>
          <p:nvPr>
            <p:ph idx="1"/>
          </p:nvPr>
        </p:nvSpPr>
        <p:spPr>
          <a:xfrm>
            <a:off x="764771" y="2773569"/>
            <a:ext cx="10589029" cy="3403393"/>
          </a:xfrm>
        </p:spPr>
        <p:txBody>
          <a:bodyPr>
            <a:normAutofit fontScale="92500" lnSpcReduction="20000"/>
          </a:bodyPr>
          <a:lstStyle/>
          <a:p>
            <a:pPr marL="7938" indent="0">
              <a:buNone/>
            </a:pPr>
            <a:r>
              <a:rPr lang="en-US" b="1" dirty="0"/>
              <a:t>Characteristics of pipeline:</a:t>
            </a:r>
          </a:p>
          <a:p>
            <a:pPr marL="114300" indent="0">
              <a:buNone/>
            </a:pPr>
            <a:endParaRPr lang="en-US" dirty="0"/>
          </a:p>
          <a:p>
            <a:r>
              <a:rPr lang="en-US" dirty="0"/>
              <a:t>Automated, minimal input and standard diagnostic output</a:t>
            </a:r>
          </a:p>
          <a:p>
            <a:r>
              <a:rPr lang="en-US" dirty="0"/>
              <a:t>Agnostic to pathogen species </a:t>
            </a:r>
          </a:p>
          <a:p>
            <a:r>
              <a:rPr lang="en-US" dirty="0"/>
              <a:t>Work on single or any mix of samples including populations</a:t>
            </a:r>
          </a:p>
          <a:p>
            <a:r>
              <a:rPr lang="en-US" dirty="0"/>
              <a:t>Identifies taxonomic placement</a:t>
            </a:r>
          </a:p>
          <a:p>
            <a:r>
              <a:rPr lang="en-US" dirty="0"/>
              <a:t>Shows genetic diversity to identify variants within species</a:t>
            </a:r>
          </a:p>
          <a:p>
            <a:r>
              <a:rPr lang="en-US" dirty="0"/>
              <a:t>Scalable, robust, reproducible, and portable</a:t>
            </a:r>
          </a:p>
          <a:p>
            <a:endParaRPr lang="en-US" dirty="0"/>
          </a:p>
        </p:txBody>
      </p:sp>
      <p:sp>
        <p:nvSpPr>
          <p:cNvPr id="4" name="TextBox 3">
            <a:extLst>
              <a:ext uri="{FF2B5EF4-FFF2-40B4-BE49-F238E27FC236}">
                <a16:creationId xmlns:a16="http://schemas.microsoft.com/office/drawing/2014/main" id="{7CC85B0E-89BA-9269-6212-FADF038F0D54}"/>
              </a:ext>
            </a:extLst>
          </p:cNvPr>
          <p:cNvSpPr txBox="1"/>
          <p:nvPr/>
        </p:nvSpPr>
        <p:spPr>
          <a:xfrm>
            <a:off x="764771" y="1463626"/>
            <a:ext cx="9583216" cy="1200329"/>
          </a:xfrm>
          <a:prstGeom prst="rect">
            <a:avLst/>
          </a:prstGeom>
          <a:noFill/>
        </p:spPr>
        <p:txBody>
          <a:bodyPr wrap="square" rtlCol="0">
            <a:spAutoFit/>
          </a:bodyPr>
          <a:lstStyle/>
          <a:p>
            <a:r>
              <a:rPr lang="en-US" sz="2400" b="1" dirty="0"/>
              <a:t>Objective: </a:t>
            </a:r>
            <a:r>
              <a:rPr lang="en-US" sz="2400" dirty="0"/>
              <a:t>To identify a pathogen sample or a population of samples using whole genome sequences to species if known or taxonomic placement if unknown</a:t>
            </a:r>
          </a:p>
        </p:txBody>
      </p:sp>
      <p:pic>
        <p:nvPicPr>
          <p:cNvPr id="11" name="Graphic 10">
            <a:extLst>
              <a:ext uri="{FF2B5EF4-FFF2-40B4-BE49-F238E27FC236}">
                <a16:creationId xmlns:a16="http://schemas.microsoft.com/office/drawing/2014/main" id="{BCC8FF33-A2A8-2C87-94B1-5C4E3418AF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681038"/>
            <a:ext cx="2381251" cy="391439"/>
          </a:xfrm>
          <a:prstGeom prst="rect">
            <a:avLst/>
          </a:prstGeom>
        </p:spPr>
      </p:pic>
    </p:spTree>
    <p:extLst>
      <p:ext uri="{BB962C8B-B14F-4D97-AF65-F5344CB8AC3E}">
        <p14:creationId xmlns:p14="http://schemas.microsoft.com/office/powerpoint/2010/main" val="2410531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9FBD5-F770-E79F-2694-D7D56BBB6B8B}"/>
            </a:ext>
          </a:extLst>
        </p:cNvPr>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2DA55FB6-BE87-BAFE-3573-6AA0D20CCC65}"/>
              </a:ext>
            </a:extLst>
          </p:cNvPr>
          <p:cNvPicPr>
            <a:picLocks noChangeAspect="1"/>
          </p:cNvPicPr>
          <p:nvPr/>
        </p:nvPicPr>
        <p:blipFill>
          <a:blip r:embed="rId3"/>
          <a:stretch>
            <a:fillRect/>
          </a:stretch>
        </p:blipFill>
        <p:spPr>
          <a:xfrm>
            <a:off x="2156518" y="5583"/>
            <a:ext cx="9085654" cy="6852417"/>
          </a:xfrm>
          <a:prstGeom prst="rect">
            <a:avLst/>
          </a:prstGeom>
        </p:spPr>
      </p:pic>
      <p:sp>
        <p:nvSpPr>
          <p:cNvPr id="2" name="TextBox 1">
            <a:extLst>
              <a:ext uri="{FF2B5EF4-FFF2-40B4-BE49-F238E27FC236}">
                <a16:creationId xmlns:a16="http://schemas.microsoft.com/office/drawing/2014/main" id="{31E7DDC0-F4ED-C938-5A1F-5C152F55658A}"/>
              </a:ext>
            </a:extLst>
          </p:cNvPr>
          <p:cNvSpPr txBox="1"/>
          <p:nvPr/>
        </p:nvSpPr>
        <p:spPr>
          <a:xfrm>
            <a:off x="418735" y="683365"/>
            <a:ext cx="1737783" cy="1077218"/>
          </a:xfrm>
          <a:prstGeom prst="rect">
            <a:avLst/>
          </a:prstGeom>
          <a:noFill/>
        </p:spPr>
        <p:txBody>
          <a:bodyPr wrap="none" rtlCol="0">
            <a:spAutoFit/>
          </a:bodyPr>
          <a:lstStyle/>
          <a:p>
            <a:r>
              <a:rPr lang="en-US" sz="3200" dirty="0" err="1"/>
              <a:t>Nextflow</a:t>
            </a:r>
            <a:endParaRPr lang="en-US" sz="3200" dirty="0"/>
          </a:p>
          <a:p>
            <a:r>
              <a:rPr lang="en-US" sz="3200" dirty="0"/>
              <a:t>strengths</a:t>
            </a:r>
          </a:p>
        </p:txBody>
      </p:sp>
    </p:spTree>
    <p:extLst>
      <p:ext uri="{BB962C8B-B14F-4D97-AF65-F5344CB8AC3E}">
        <p14:creationId xmlns:p14="http://schemas.microsoft.com/office/powerpoint/2010/main" val="2206838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329EF978-7ACE-D610-CD32-4DB8E60B6602}"/>
              </a:ext>
            </a:extLst>
          </p:cNvPr>
          <p:cNvPicPr>
            <a:picLocks noChangeAspect="1"/>
          </p:cNvPicPr>
          <p:nvPr/>
        </p:nvPicPr>
        <p:blipFill>
          <a:blip r:embed="rId3"/>
          <a:stretch>
            <a:fillRect/>
          </a:stretch>
        </p:blipFill>
        <p:spPr>
          <a:xfrm>
            <a:off x="1216038" y="0"/>
            <a:ext cx="8434908" cy="6858000"/>
          </a:xfrm>
          <a:prstGeom prst="rect">
            <a:avLst/>
          </a:prstGeom>
        </p:spPr>
      </p:pic>
    </p:spTree>
    <p:extLst>
      <p:ext uri="{BB962C8B-B14F-4D97-AF65-F5344CB8AC3E}">
        <p14:creationId xmlns:p14="http://schemas.microsoft.com/office/powerpoint/2010/main" val="888921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9DB11C5-7886-9CC6-27E2-9CF05EF04189}"/>
              </a:ext>
            </a:extLst>
          </p:cNvPr>
          <p:cNvPicPr>
            <a:picLocks noGrp="1" noChangeAspect="1"/>
          </p:cNvPicPr>
          <p:nvPr>
            <p:ph idx="1"/>
          </p:nvPr>
        </p:nvPicPr>
        <p:blipFill>
          <a:blip r:embed="rId2"/>
          <a:stretch>
            <a:fillRect/>
          </a:stretch>
        </p:blipFill>
        <p:spPr>
          <a:xfrm>
            <a:off x="2814719" y="0"/>
            <a:ext cx="5623937" cy="6858000"/>
          </a:xfrm>
        </p:spPr>
      </p:pic>
    </p:spTree>
    <p:extLst>
      <p:ext uri="{BB962C8B-B14F-4D97-AF65-F5344CB8AC3E}">
        <p14:creationId xmlns:p14="http://schemas.microsoft.com/office/powerpoint/2010/main" val="242354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EDAD0-1365-36B6-94BF-D4668ACCE229}"/>
              </a:ext>
            </a:extLst>
          </p:cNvPr>
          <p:cNvSpPr>
            <a:spLocks noGrp="1"/>
          </p:cNvSpPr>
          <p:nvPr>
            <p:ph type="title"/>
          </p:nvPr>
        </p:nvSpPr>
        <p:spPr/>
        <p:txBody>
          <a:bodyPr/>
          <a:lstStyle/>
          <a:p>
            <a:r>
              <a:rPr lang="en-US" dirty="0"/>
              <a:t>Apologies</a:t>
            </a:r>
          </a:p>
        </p:txBody>
      </p:sp>
      <p:sp>
        <p:nvSpPr>
          <p:cNvPr id="3" name="Content Placeholder 2">
            <a:extLst>
              <a:ext uri="{FF2B5EF4-FFF2-40B4-BE49-F238E27FC236}">
                <a16:creationId xmlns:a16="http://schemas.microsoft.com/office/drawing/2014/main" id="{D9BC6813-37DF-7123-EA72-C64D7EFAF328}"/>
              </a:ext>
            </a:extLst>
          </p:cNvPr>
          <p:cNvSpPr>
            <a:spLocks noGrp="1"/>
          </p:cNvSpPr>
          <p:nvPr>
            <p:ph idx="1"/>
          </p:nvPr>
        </p:nvSpPr>
        <p:spPr/>
        <p:txBody>
          <a:bodyPr/>
          <a:lstStyle/>
          <a:p>
            <a:r>
              <a:rPr lang="en-US" dirty="0"/>
              <a:t>Our lead developer Zach Foster could not come</a:t>
            </a:r>
          </a:p>
          <a:p>
            <a:r>
              <a:rPr lang="en-US" dirty="0"/>
              <a:t>Pipeline will be by demo only</a:t>
            </a:r>
          </a:p>
          <a:p>
            <a:r>
              <a:rPr lang="en-US" dirty="0"/>
              <a:t>But we are planning to hold a web-based workshop in a few months</a:t>
            </a:r>
          </a:p>
        </p:txBody>
      </p:sp>
    </p:spTree>
    <p:extLst>
      <p:ext uri="{BB962C8B-B14F-4D97-AF65-F5344CB8AC3E}">
        <p14:creationId xmlns:p14="http://schemas.microsoft.com/office/powerpoint/2010/main" val="4024133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712A12-33C4-BED9-7414-04A432A3E362}"/>
              </a:ext>
            </a:extLst>
          </p:cNvPr>
          <p:cNvSpPr txBox="1"/>
          <p:nvPr/>
        </p:nvSpPr>
        <p:spPr>
          <a:xfrm>
            <a:off x="1524000" y="857250"/>
            <a:ext cx="9144000" cy="415498"/>
          </a:xfrm>
          <a:prstGeom prst="rect">
            <a:avLst/>
          </a:prstGeom>
          <a:noFill/>
        </p:spPr>
        <p:txBody>
          <a:bodyPr wrap="square" rtlCol="0">
            <a:spAutoFit/>
          </a:bodyPr>
          <a:lstStyle/>
          <a:p>
            <a:pPr algn="ctr"/>
            <a:r>
              <a:rPr lang="en-US" sz="2100" b="1" dirty="0">
                <a:latin typeface="Arial" panose="020B0604020202020204" pitchFamily="34" charset="0"/>
                <a:cs typeface="Arial" panose="020B0604020202020204" pitchFamily="34" charset="0"/>
              </a:rPr>
              <a:t>Input for </a:t>
            </a:r>
            <a:r>
              <a:rPr lang="en-US" sz="2100" b="1" dirty="0" err="1">
                <a:latin typeface="Arial" panose="020B0604020202020204" pitchFamily="34" charset="0"/>
                <a:cs typeface="Arial" panose="020B0604020202020204" pitchFamily="34" charset="0"/>
              </a:rPr>
              <a:t>PathogenSurveillance</a:t>
            </a:r>
            <a:endParaRPr lang="en-US" sz="21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62D120F-F7DC-68E8-D032-EDCA7132EB5E}"/>
              </a:ext>
            </a:extLst>
          </p:cNvPr>
          <p:cNvPicPr>
            <a:picLocks noChangeAspect="1"/>
          </p:cNvPicPr>
          <p:nvPr/>
        </p:nvPicPr>
        <p:blipFill>
          <a:blip r:embed="rId3">
            <a:lum/>
            <a:alphaModFix/>
          </a:blip>
          <a:srcRect r="-125" b="-3623"/>
          <a:stretch>
            <a:fillRect/>
          </a:stretch>
        </p:blipFill>
        <p:spPr>
          <a:xfrm>
            <a:off x="1709090" y="1385917"/>
            <a:ext cx="8773823" cy="1804958"/>
          </a:xfrm>
          <a:prstGeom prst="rect">
            <a:avLst/>
          </a:prstGeom>
          <a:noFill/>
          <a:ln w="0">
            <a:solidFill>
              <a:srgbClr val="000000"/>
            </a:solidFill>
            <a:prstDash val="solid"/>
          </a:ln>
        </p:spPr>
      </p:pic>
      <p:sp>
        <p:nvSpPr>
          <p:cNvPr id="4" name="TextBox 3">
            <a:extLst>
              <a:ext uri="{FF2B5EF4-FFF2-40B4-BE49-F238E27FC236}">
                <a16:creationId xmlns:a16="http://schemas.microsoft.com/office/drawing/2014/main" id="{D4ACAD04-E7A1-6CF1-C719-E7E83ECA75B5}"/>
              </a:ext>
            </a:extLst>
          </p:cNvPr>
          <p:cNvSpPr txBox="1"/>
          <p:nvPr/>
        </p:nvSpPr>
        <p:spPr>
          <a:xfrm>
            <a:off x="1735178" y="3619502"/>
            <a:ext cx="7389773" cy="2031325"/>
          </a:xfrm>
          <a:prstGeom prst="rect">
            <a:avLst/>
          </a:prstGeom>
          <a:noFill/>
        </p:spPr>
        <p:txBody>
          <a:bodyPr wrap="square" rtlCol="0">
            <a:spAutoFit/>
          </a:bodyPr>
          <a:lstStyle/>
          <a:p>
            <a:pPr marL="342900" indent="-342900">
              <a:buAutoNum type="arabicPeriod"/>
            </a:pPr>
            <a:r>
              <a:rPr lang="en-US" dirty="0">
                <a:latin typeface="Arial" panose="020B0604020202020204" pitchFamily="34" charset="0"/>
                <a:cs typeface="Arial" panose="020B0604020202020204" pitchFamily="34" charset="0"/>
              </a:rPr>
              <a:t>CSV table w/ paths to input files (Illumina, Nanopore, PacBio)</a:t>
            </a:r>
          </a:p>
          <a:p>
            <a:pPr marL="342900" indent="-342900">
              <a:buAutoNum type="arabicPeriod"/>
            </a:pPr>
            <a:endParaRPr lang="en-US" dirty="0">
              <a:latin typeface="Arial" panose="020B0604020202020204" pitchFamily="34" charset="0"/>
              <a:cs typeface="Arial" panose="020B0604020202020204" pitchFamily="34" charset="0"/>
            </a:endParaRPr>
          </a:p>
          <a:p>
            <a:pPr marL="342900" indent="-342900">
              <a:buAutoNum type="arabicPeriod"/>
            </a:pPr>
            <a:r>
              <a:rPr lang="en-US" dirty="0">
                <a:latin typeface="Arial" panose="020B0604020202020204" pitchFamily="34" charset="0"/>
                <a:cs typeface="Arial" panose="020B0604020202020204" pitchFamily="34" charset="0"/>
              </a:rPr>
              <a:t>Paths can be local or URLs</a:t>
            </a:r>
          </a:p>
          <a:p>
            <a:pPr marL="342900" indent="-342900">
              <a:buAutoNum type="arabicPeriod"/>
            </a:pPr>
            <a:endParaRPr lang="en-US" dirty="0">
              <a:latin typeface="Arial" panose="020B0604020202020204" pitchFamily="34" charset="0"/>
              <a:cs typeface="Arial" panose="020B0604020202020204" pitchFamily="34" charset="0"/>
            </a:endParaRPr>
          </a:p>
          <a:p>
            <a:pPr marL="342900" indent="-342900">
              <a:buAutoNum type="arabicPeriod"/>
            </a:pPr>
            <a:r>
              <a:rPr lang="en-US" dirty="0">
                <a:latin typeface="Arial" panose="020B0604020202020204" pitchFamily="34" charset="0"/>
                <a:cs typeface="Arial" panose="020B0604020202020204" pitchFamily="34" charset="0"/>
              </a:rPr>
              <a:t>Can be NCBI accession numbers</a:t>
            </a:r>
          </a:p>
          <a:p>
            <a:pPr marL="342900" indent="-342900">
              <a:buAutoNum type="arabicPeriod"/>
            </a:pPr>
            <a:endParaRPr lang="en-US" dirty="0">
              <a:latin typeface="Arial" panose="020B0604020202020204" pitchFamily="34" charset="0"/>
              <a:cs typeface="Arial" panose="020B0604020202020204" pitchFamily="34" charset="0"/>
            </a:endParaRPr>
          </a:p>
          <a:p>
            <a:pPr marL="342900" indent="-342900">
              <a:buAutoNum type="arabicPeriod"/>
            </a:pPr>
            <a:r>
              <a:rPr lang="en-US" dirty="0">
                <a:latin typeface="Arial" panose="020B0604020202020204" pitchFamily="34" charset="0"/>
                <a:cs typeface="Arial" panose="020B0604020202020204" pitchFamily="34" charset="0"/>
              </a:rPr>
              <a:t>Only data column must be filled out</a:t>
            </a:r>
          </a:p>
        </p:txBody>
      </p:sp>
    </p:spTree>
    <p:extLst>
      <p:ext uri="{BB962C8B-B14F-4D97-AF65-F5344CB8AC3E}">
        <p14:creationId xmlns:p14="http://schemas.microsoft.com/office/powerpoint/2010/main" val="3940467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F8CC-DF06-B805-08E9-6F924DBE6CCD}"/>
              </a:ext>
            </a:extLst>
          </p:cNvPr>
          <p:cNvSpPr>
            <a:spLocks noGrp="1"/>
          </p:cNvSpPr>
          <p:nvPr>
            <p:ph type="title"/>
          </p:nvPr>
        </p:nvSpPr>
        <p:spPr/>
        <p:txBody>
          <a:bodyPr/>
          <a:lstStyle/>
          <a:p>
            <a:r>
              <a:rPr lang="en-US" dirty="0"/>
              <a:t>Automated reference selection</a:t>
            </a:r>
          </a:p>
        </p:txBody>
      </p:sp>
      <p:sp>
        <p:nvSpPr>
          <p:cNvPr id="6" name="Content Placeholder 5">
            <a:extLst>
              <a:ext uri="{FF2B5EF4-FFF2-40B4-BE49-F238E27FC236}">
                <a16:creationId xmlns:a16="http://schemas.microsoft.com/office/drawing/2014/main" id="{37F51250-0AB0-F5ED-994D-29DE2C32BBD8}"/>
              </a:ext>
            </a:extLst>
          </p:cNvPr>
          <p:cNvSpPr>
            <a:spLocks noGrp="1"/>
          </p:cNvSpPr>
          <p:nvPr>
            <p:ph sz="half" idx="1"/>
          </p:nvPr>
        </p:nvSpPr>
        <p:spPr/>
        <p:txBody>
          <a:bodyPr>
            <a:normAutofit lnSpcReduction="10000"/>
          </a:bodyPr>
          <a:lstStyle/>
          <a:p>
            <a:pPr marL="0" indent="0">
              <a:buNone/>
            </a:pPr>
            <a:r>
              <a:rPr lang="en-US" sz="1600" dirty="0"/>
              <a:t>By default, automatically select and download reference genome sequences for any steps such as read mapping, multigene phylogeny inference and the SNP tree:</a:t>
            </a:r>
          </a:p>
          <a:p>
            <a:pPr marL="0" indent="0">
              <a:buNone/>
            </a:pPr>
            <a:r>
              <a:rPr lang="en-US" sz="1600" dirty="0"/>
              <a:t>(A) Available genomes are downloaded for every family detected in any sample and a taxonomically representative subset of genomes are downloaded based on the initial identification of each sample. </a:t>
            </a:r>
          </a:p>
          <a:p>
            <a:pPr marL="0" indent="0">
              <a:buNone/>
            </a:pPr>
            <a:r>
              <a:rPr lang="en-US" sz="1600" dirty="0"/>
              <a:t>(B) References for phylogenic comparisons are selected for each group of samples such that the minimum number of references are used that provide context for each taxonomic rank for each sample (approximated by ANI thresholds). </a:t>
            </a:r>
          </a:p>
          <a:p>
            <a:pPr marL="0" indent="0">
              <a:buNone/>
            </a:pPr>
            <a:r>
              <a:rPr lang="en-US" sz="1600" dirty="0"/>
              <a:t>(C) References used to map reads and call variants are selected such that each sample has an ANI to at least one reference greater than a threshold (95% by default). References are chosen based on the number of samples have an ANI above this threshold and the mean ANI for all such samples. This ensures the minimum number of references is used, allowing for the most comparisons between samples.</a:t>
            </a:r>
          </a:p>
        </p:txBody>
      </p:sp>
      <p:pic>
        <p:nvPicPr>
          <p:cNvPr id="5" name="Graphic 4">
            <a:extLst>
              <a:ext uri="{FF2B5EF4-FFF2-40B4-BE49-F238E27FC236}">
                <a16:creationId xmlns:a16="http://schemas.microsoft.com/office/drawing/2014/main" id="{C5A7D8BE-93B9-0C22-8853-EC8FD93EFD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28529" y="508518"/>
            <a:ext cx="5763471" cy="5840963"/>
          </a:xfrm>
          <a:prstGeom prst="rect">
            <a:avLst/>
          </a:prstGeom>
        </p:spPr>
      </p:pic>
    </p:spTree>
    <p:extLst>
      <p:ext uri="{BB962C8B-B14F-4D97-AF65-F5344CB8AC3E}">
        <p14:creationId xmlns:p14="http://schemas.microsoft.com/office/powerpoint/2010/main" val="1561498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1CB4-B87D-1316-9DFC-836C12C27967}"/>
              </a:ext>
            </a:extLst>
          </p:cNvPr>
          <p:cNvSpPr>
            <a:spLocks noGrp="1"/>
          </p:cNvSpPr>
          <p:nvPr>
            <p:ph type="title"/>
          </p:nvPr>
        </p:nvSpPr>
        <p:spPr/>
        <p:txBody>
          <a:bodyPr/>
          <a:lstStyle/>
          <a:p>
            <a:r>
              <a:rPr lang="en-US" dirty="0"/>
              <a:t>Performance</a:t>
            </a:r>
          </a:p>
        </p:txBody>
      </p:sp>
      <p:sp>
        <p:nvSpPr>
          <p:cNvPr id="8" name="Content Placeholder 7">
            <a:extLst>
              <a:ext uri="{FF2B5EF4-FFF2-40B4-BE49-F238E27FC236}">
                <a16:creationId xmlns:a16="http://schemas.microsoft.com/office/drawing/2014/main" id="{0C97A042-6770-43F7-ADC0-3E28DD0D3881}"/>
              </a:ext>
            </a:extLst>
          </p:cNvPr>
          <p:cNvSpPr>
            <a:spLocks noGrp="1"/>
          </p:cNvSpPr>
          <p:nvPr>
            <p:ph sz="half" idx="1"/>
          </p:nvPr>
        </p:nvSpPr>
        <p:spPr>
          <a:xfrm>
            <a:off x="838200" y="1825625"/>
            <a:ext cx="4066309" cy="4351338"/>
          </a:xfrm>
        </p:spPr>
        <p:txBody>
          <a:bodyPr/>
          <a:lstStyle/>
          <a:p>
            <a:r>
              <a:rPr lang="en-US" dirty="0"/>
              <a:t>Runtimes scale linearly with samples submitted for analyses</a:t>
            </a:r>
          </a:p>
          <a:p>
            <a:r>
              <a:rPr lang="en-US" dirty="0"/>
              <a:t>Max memory use also scales with sample size</a:t>
            </a:r>
          </a:p>
        </p:txBody>
      </p:sp>
      <p:pic>
        <p:nvPicPr>
          <p:cNvPr id="3" name="Picture 2">
            <a:extLst>
              <a:ext uri="{FF2B5EF4-FFF2-40B4-BE49-F238E27FC236}">
                <a16:creationId xmlns:a16="http://schemas.microsoft.com/office/drawing/2014/main" id="{27899108-CC7E-E8E7-EA5D-3FE7660BC2D9}"/>
              </a:ext>
            </a:extLst>
          </p:cNvPr>
          <p:cNvPicPr>
            <a:picLocks noChangeAspect="1"/>
          </p:cNvPicPr>
          <p:nvPr/>
        </p:nvPicPr>
        <p:blipFill>
          <a:blip r:embed="rId3"/>
          <a:stretch>
            <a:fillRect/>
          </a:stretch>
        </p:blipFill>
        <p:spPr>
          <a:xfrm>
            <a:off x="5419090" y="1690688"/>
            <a:ext cx="5934710" cy="3561080"/>
          </a:xfrm>
          <a:prstGeom prst="rect">
            <a:avLst/>
          </a:prstGeom>
        </p:spPr>
      </p:pic>
    </p:spTree>
    <p:extLst>
      <p:ext uri="{BB962C8B-B14F-4D97-AF65-F5344CB8AC3E}">
        <p14:creationId xmlns:p14="http://schemas.microsoft.com/office/powerpoint/2010/main" val="349973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59DBF-615F-1D4B-7516-14BF1B5F0A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680D54-447C-F315-CEC4-F3A79B24330D}"/>
              </a:ext>
            </a:extLst>
          </p:cNvPr>
          <p:cNvSpPr>
            <a:spLocks noGrp="1"/>
          </p:cNvSpPr>
          <p:nvPr>
            <p:ph type="title"/>
          </p:nvPr>
        </p:nvSpPr>
        <p:spPr/>
        <p:txBody>
          <a:bodyPr/>
          <a:lstStyle/>
          <a:p>
            <a:r>
              <a:rPr lang="en-US" dirty="0"/>
              <a:t>Performance</a:t>
            </a:r>
          </a:p>
        </p:txBody>
      </p:sp>
      <p:sp>
        <p:nvSpPr>
          <p:cNvPr id="8" name="Content Placeholder 7">
            <a:extLst>
              <a:ext uri="{FF2B5EF4-FFF2-40B4-BE49-F238E27FC236}">
                <a16:creationId xmlns:a16="http://schemas.microsoft.com/office/drawing/2014/main" id="{AEE9DA76-F3B8-A331-B2C3-E9A84AE92D9C}"/>
              </a:ext>
            </a:extLst>
          </p:cNvPr>
          <p:cNvSpPr>
            <a:spLocks noGrp="1"/>
          </p:cNvSpPr>
          <p:nvPr>
            <p:ph sz="half" idx="1"/>
          </p:nvPr>
        </p:nvSpPr>
        <p:spPr>
          <a:xfrm>
            <a:off x="838200" y="1825625"/>
            <a:ext cx="4066309" cy="4351338"/>
          </a:xfrm>
        </p:spPr>
        <p:txBody>
          <a:bodyPr>
            <a:normAutofit lnSpcReduction="10000"/>
          </a:bodyPr>
          <a:lstStyle/>
          <a:p>
            <a:r>
              <a:rPr lang="en-US" dirty="0"/>
              <a:t>Runtimes scale linearly with genome sizes</a:t>
            </a:r>
          </a:p>
          <a:p>
            <a:r>
              <a:rPr lang="en-US" dirty="0"/>
              <a:t>Note:</a:t>
            </a:r>
          </a:p>
          <a:p>
            <a:pPr lvl="1"/>
            <a:r>
              <a:rPr lang="en-US" dirty="0"/>
              <a:t>Prokaryotic and eukaryotic samples are handled differently in the pipeline</a:t>
            </a:r>
          </a:p>
          <a:p>
            <a:pPr lvl="1"/>
            <a:r>
              <a:rPr lang="en-US" dirty="0"/>
              <a:t>Prior to runs, read data was downloaded from NCBI and reads were subset to an estimate 25x coverage for prokaryotes and 50x for eukaryotes. </a:t>
            </a:r>
          </a:p>
        </p:txBody>
      </p:sp>
      <p:pic>
        <p:nvPicPr>
          <p:cNvPr id="4" name="Content Placeholder 3">
            <a:extLst>
              <a:ext uri="{FF2B5EF4-FFF2-40B4-BE49-F238E27FC236}">
                <a16:creationId xmlns:a16="http://schemas.microsoft.com/office/drawing/2014/main" id="{391B460B-F8B9-B3A9-2E29-7C2959CC1D18}"/>
              </a:ext>
            </a:extLst>
          </p:cNvPr>
          <p:cNvPicPr>
            <a:picLocks noGrp="1" noChangeAspect="1"/>
          </p:cNvPicPr>
          <p:nvPr>
            <p:ph sz="half" idx="2"/>
          </p:nvPr>
        </p:nvPicPr>
        <p:blipFill>
          <a:blip r:embed="rId3"/>
          <a:stretch>
            <a:fillRect/>
          </a:stretch>
        </p:blipFill>
        <p:spPr>
          <a:xfrm>
            <a:off x="6172200" y="1928654"/>
            <a:ext cx="5181600" cy="4145280"/>
          </a:xfrm>
        </p:spPr>
      </p:pic>
    </p:spTree>
    <p:extLst>
      <p:ext uri="{BB962C8B-B14F-4D97-AF65-F5344CB8AC3E}">
        <p14:creationId xmlns:p14="http://schemas.microsoft.com/office/powerpoint/2010/main" val="7974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BB5BD-9677-66E6-FCBF-AC43DEC39EDC}"/>
              </a:ext>
            </a:extLst>
          </p:cNvPr>
          <p:cNvSpPr>
            <a:spLocks noGrp="1"/>
          </p:cNvSpPr>
          <p:nvPr>
            <p:ph type="title"/>
          </p:nvPr>
        </p:nvSpPr>
        <p:spPr>
          <a:xfrm>
            <a:off x="582333" y="365125"/>
            <a:ext cx="10771467" cy="1325563"/>
          </a:xfrm>
        </p:spPr>
        <p:txBody>
          <a:bodyPr/>
          <a:lstStyle/>
          <a:p>
            <a:r>
              <a:rPr lang="en-US" dirty="0"/>
              <a:t>Proof of concept</a:t>
            </a:r>
          </a:p>
        </p:txBody>
      </p:sp>
      <p:pic>
        <p:nvPicPr>
          <p:cNvPr id="10" name="Content Placeholder 9" descr="A screenshot of a computer&#10;&#10;AI-generated content may be incorrect.">
            <a:extLst>
              <a:ext uri="{FF2B5EF4-FFF2-40B4-BE49-F238E27FC236}">
                <a16:creationId xmlns:a16="http://schemas.microsoft.com/office/drawing/2014/main" id="{23EAD3BD-66C7-A880-8E28-E0519B6B1CA9}"/>
              </a:ext>
            </a:extLst>
          </p:cNvPr>
          <p:cNvPicPr>
            <a:picLocks noGrp="1" noChangeAspect="1"/>
          </p:cNvPicPr>
          <p:nvPr>
            <p:ph sz="half" idx="2"/>
          </p:nvPr>
        </p:nvPicPr>
        <p:blipFill>
          <a:blip r:embed="rId2"/>
          <a:stretch>
            <a:fillRect/>
          </a:stretch>
        </p:blipFill>
        <p:spPr>
          <a:xfrm>
            <a:off x="582333" y="1530770"/>
            <a:ext cx="4330700" cy="1498600"/>
          </a:xfrm>
        </p:spPr>
      </p:pic>
      <p:pic>
        <p:nvPicPr>
          <p:cNvPr id="12" name="Picture 11" descr="A close-up of a chart&#10;&#10;AI-generated content may be incorrect.">
            <a:extLst>
              <a:ext uri="{FF2B5EF4-FFF2-40B4-BE49-F238E27FC236}">
                <a16:creationId xmlns:a16="http://schemas.microsoft.com/office/drawing/2014/main" id="{E8A19701-A334-4640-A957-E82E1F173201}"/>
              </a:ext>
            </a:extLst>
          </p:cNvPr>
          <p:cNvPicPr>
            <a:picLocks noChangeAspect="1"/>
          </p:cNvPicPr>
          <p:nvPr/>
        </p:nvPicPr>
        <p:blipFill>
          <a:blip r:embed="rId3"/>
          <a:stretch>
            <a:fillRect/>
          </a:stretch>
        </p:blipFill>
        <p:spPr>
          <a:xfrm>
            <a:off x="608616" y="3029369"/>
            <a:ext cx="2923477" cy="3590895"/>
          </a:xfrm>
          <a:prstGeom prst="rect">
            <a:avLst/>
          </a:prstGeom>
        </p:spPr>
      </p:pic>
      <p:sp>
        <p:nvSpPr>
          <p:cNvPr id="15" name="TextBox 14">
            <a:extLst>
              <a:ext uri="{FF2B5EF4-FFF2-40B4-BE49-F238E27FC236}">
                <a16:creationId xmlns:a16="http://schemas.microsoft.com/office/drawing/2014/main" id="{9F992B5A-FDD3-F8B5-B3B5-EE22DDC40A00}"/>
              </a:ext>
            </a:extLst>
          </p:cNvPr>
          <p:cNvSpPr txBox="1"/>
          <p:nvPr/>
        </p:nvSpPr>
        <p:spPr>
          <a:xfrm>
            <a:off x="5200464" y="5569545"/>
            <a:ext cx="6728591"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Core gene phylogeny reproduced based on BUSCO genes</a:t>
            </a:r>
          </a:p>
          <a:p>
            <a:pPr marL="285750" indent="-285750">
              <a:buFont typeface="Arial" panose="020B0604020202020204" pitchFamily="34" charset="0"/>
              <a:buChar char="•"/>
            </a:pPr>
            <a:r>
              <a:rPr lang="en-US" dirty="0"/>
              <a:t>Complete concordance of lineage and species placements</a:t>
            </a:r>
          </a:p>
          <a:p>
            <a:pPr marL="285750" indent="-285750">
              <a:buFont typeface="Arial" panose="020B0604020202020204" pitchFamily="34" charset="0"/>
              <a:buChar char="•"/>
            </a:pPr>
            <a:r>
              <a:rPr lang="en-US" dirty="0"/>
              <a:t>1 command line statement run ~3 days days</a:t>
            </a:r>
          </a:p>
        </p:txBody>
      </p:sp>
      <p:pic>
        <p:nvPicPr>
          <p:cNvPr id="4" name="Picture 3">
            <a:extLst>
              <a:ext uri="{FF2B5EF4-FFF2-40B4-BE49-F238E27FC236}">
                <a16:creationId xmlns:a16="http://schemas.microsoft.com/office/drawing/2014/main" id="{0E4CE87C-A023-F278-528B-605F904865E6}"/>
              </a:ext>
            </a:extLst>
          </p:cNvPr>
          <p:cNvPicPr>
            <a:picLocks noChangeAspect="1"/>
          </p:cNvPicPr>
          <p:nvPr/>
        </p:nvPicPr>
        <p:blipFill>
          <a:blip r:embed="rId4"/>
          <a:stretch>
            <a:fillRect/>
          </a:stretch>
        </p:blipFill>
        <p:spPr>
          <a:xfrm>
            <a:off x="7598356" y="106878"/>
            <a:ext cx="3278931" cy="5183405"/>
          </a:xfrm>
          <a:prstGeom prst="rect">
            <a:avLst/>
          </a:prstGeom>
        </p:spPr>
      </p:pic>
      <p:sp>
        <p:nvSpPr>
          <p:cNvPr id="5" name="TextBox 4">
            <a:extLst>
              <a:ext uri="{FF2B5EF4-FFF2-40B4-BE49-F238E27FC236}">
                <a16:creationId xmlns:a16="http://schemas.microsoft.com/office/drawing/2014/main" id="{441F60AB-00F4-C879-38A2-6A39A7F435C9}"/>
              </a:ext>
            </a:extLst>
          </p:cNvPr>
          <p:cNvSpPr txBox="1"/>
          <p:nvPr/>
        </p:nvSpPr>
        <p:spPr>
          <a:xfrm>
            <a:off x="10315922" y="1910738"/>
            <a:ext cx="1613134" cy="369332"/>
          </a:xfrm>
          <a:prstGeom prst="rect">
            <a:avLst/>
          </a:prstGeom>
          <a:noFill/>
        </p:spPr>
        <p:txBody>
          <a:bodyPr wrap="none" rtlCol="0">
            <a:spAutoFit/>
          </a:bodyPr>
          <a:lstStyle/>
          <a:p>
            <a:r>
              <a:rPr lang="en-US" dirty="0"/>
              <a:t>Pipeline results</a:t>
            </a:r>
          </a:p>
        </p:txBody>
      </p:sp>
      <p:sp>
        <p:nvSpPr>
          <p:cNvPr id="6" name="TextBox 5">
            <a:extLst>
              <a:ext uri="{FF2B5EF4-FFF2-40B4-BE49-F238E27FC236}">
                <a16:creationId xmlns:a16="http://schemas.microsoft.com/office/drawing/2014/main" id="{03E8E7F3-DE8A-F0B4-B2FD-6E0319711538}"/>
              </a:ext>
            </a:extLst>
          </p:cNvPr>
          <p:cNvSpPr txBox="1"/>
          <p:nvPr/>
        </p:nvSpPr>
        <p:spPr>
          <a:xfrm>
            <a:off x="5239125" y="1910738"/>
            <a:ext cx="2166362" cy="369332"/>
          </a:xfrm>
          <a:prstGeom prst="rect">
            <a:avLst/>
          </a:prstGeom>
          <a:noFill/>
        </p:spPr>
        <p:txBody>
          <a:bodyPr wrap="none" rtlCol="0">
            <a:spAutoFit/>
          </a:bodyPr>
          <a:lstStyle/>
          <a:p>
            <a:r>
              <a:rPr lang="en-US" dirty="0"/>
              <a:t>Williams et al. (2022)</a:t>
            </a:r>
          </a:p>
        </p:txBody>
      </p:sp>
    </p:spTree>
    <p:extLst>
      <p:ext uri="{BB962C8B-B14F-4D97-AF65-F5344CB8AC3E}">
        <p14:creationId xmlns:p14="http://schemas.microsoft.com/office/powerpoint/2010/main" val="3672693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025A1-D76A-0F88-0CC2-8633B3DECD15}"/>
              </a:ext>
            </a:extLst>
          </p:cNvPr>
          <p:cNvSpPr>
            <a:spLocks noGrp="1"/>
          </p:cNvSpPr>
          <p:nvPr>
            <p:ph type="title"/>
          </p:nvPr>
        </p:nvSpPr>
        <p:spPr>
          <a:xfrm>
            <a:off x="838200" y="365125"/>
            <a:ext cx="5378049" cy="1325563"/>
          </a:xfrm>
        </p:spPr>
        <p:txBody>
          <a:bodyPr>
            <a:normAutofit fontScale="90000"/>
          </a:bodyPr>
          <a:lstStyle/>
          <a:p>
            <a:r>
              <a:rPr lang="en-US" i="1" dirty="0"/>
              <a:t>PathogenSurveillance</a:t>
            </a:r>
            <a:r>
              <a:rPr lang="en-US" dirty="0"/>
              <a:t> can be used for further research</a:t>
            </a:r>
          </a:p>
        </p:txBody>
      </p:sp>
      <p:sp>
        <p:nvSpPr>
          <p:cNvPr id="6" name="Content Placeholder 5">
            <a:extLst>
              <a:ext uri="{FF2B5EF4-FFF2-40B4-BE49-F238E27FC236}">
                <a16:creationId xmlns:a16="http://schemas.microsoft.com/office/drawing/2014/main" id="{C307B944-D45F-25F9-30CB-15270B140C00}"/>
              </a:ext>
            </a:extLst>
          </p:cNvPr>
          <p:cNvSpPr>
            <a:spLocks noGrp="1"/>
          </p:cNvSpPr>
          <p:nvPr>
            <p:ph sz="half" idx="1"/>
          </p:nvPr>
        </p:nvSpPr>
        <p:spPr>
          <a:xfrm>
            <a:off x="838200" y="2164701"/>
            <a:ext cx="5599922" cy="4012261"/>
          </a:xfrm>
        </p:spPr>
        <p:txBody>
          <a:bodyPr/>
          <a:lstStyle/>
          <a:p>
            <a:r>
              <a:rPr lang="en-US" i="1" dirty="0" err="1">
                <a:latin typeface="Courier New" panose="02070309020205020404" pitchFamily="49" charset="0"/>
                <a:cs typeface="Courier New" panose="02070309020205020404" pitchFamily="49" charset="0"/>
              </a:rPr>
              <a:t>PathSurveilR</a:t>
            </a:r>
            <a:r>
              <a:rPr lang="en-US" dirty="0"/>
              <a:t> companion R package used for mining output from </a:t>
            </a:r>
            <a:r>
              <a:rPr lang="en-US" i="1" dirty="0">
                <a:latin typeface="Courier New" panose="02070309020205020404" pitchFamily="49" charset="0"/>
                <a:cs typeface="Courier New" panose="02070309020205020404" pitchFamily="49" charset="0"/>
              </a:rPr>
              <a:t>PathogenSurveillance</a:t>
            </a:r>
          </a:p>
        </p:txBody>
      </p:sp>
      <p:pic>
        <p:nvPicPr>
          <p:cNvPr id="5" name="Picture 4">
            <a:extLst>
              <a:ext uri="{FF2B5EF4-FFF2-40B4-BE49-F238E27FC236}">
                <a16:creationId xmlns:a16="http://schemas.microsoft.com/office/drawing/2014/main" id="{5D77D4BB-9CE7-8464-2A19-0CE3C9D78D65}"/>
              </a:ext>
            </a:extLst>
          </p:cNvPr>
          <p:cNvPicPr>
            <a:picLocks noChangeAspect="1"/>
          </p:cNvPicPr>
          <p:nvPr/>
        </p:nvPicPr>
        <p:blipFill>
          <a:blip r:embed="rId3" cstate="print">
            <a:extLst>
              <a:ext uri="{28A0092B-C50C-407E-A947-70E740481C1C}">
                <a14:useLocalDpi xmlns:a14="http://schemas.microsoft.com/office/drawing/2010/main" val="0"/>
              </a:ext>
            </a:extLst>
          </a:blip>
          <a:srcRect b="2706"/>
          <a:stretch>
            <a:fillRect/>
          </a:stretch>
        </p:blipFill>
        <p:spPr>
          <a:xfrm>
            <a:off x="6813951" y="0"/>
            <a:ext cx="5378049" cy="6777270"/>
          </a:xfrm>
          <a:prstGeom prst="rect">
            <a:avLst/>
          </a:prstGeom>
        </p:spPr>
      </p:pic>
    </p:spTree>
    <p:extLst>
      <p:ext uri="{BB962C8B-B14F-4D97-AF65-F5344CB8AC3E}">
        <p14:creationId xmlns:p14="http://schemas.microsoft.com/office/powerpoint/2010/main" val="1886774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C93D1-40AC-D224-FC6D-155BDEF5E2BC}"/>
              </a:ext>
            </a:extLst>
          </p:cNvPr>
          <p:cNvSpPr>
            <a:spLocks noGrp="1"/>
          </p:cNvSpPr>
          <p:nvPr>
            <p:ph type="title"/>
          </p:nvPr>
        </p:nvSpPr>
        <p:spPr/>
        <p:txBody>
          <a:bodyPr>
            <a:normAutofit/>
          </a:bodyPr>
          <a:lstStyle/>
          <a:p>
            <a:r>
              <a:rPr lang="en-US" sz="4000" dirty="0"/>
              <a:t>Show </a:t>
            </a:r>
            <a:r>
              <a:rPr lang="en-US" sz="4000" i="1" dirty="0" err="1">
                <a:latin typeface="Courier New" panose="02070309020205020404" pitchFamily="49" charset="0"/>
                <a:cs typeface="Courier New" panose="02070309020205020404" pitchFamily="49" charset="0"/>
              </a:rPr>
              <a:t>nf</a:t>
            </a:r>
            <a:r>
              <a:rPr lang="en-US" sz="4000" i="1" dirty="0">
                <a:latin typeface="Courier New" panose="02070309020205020404" pitchFamily="49" charset="0"/>
                <a:cs typeface="Courier New" panose="02070309020205020404" pitchFamily="49" charset="0"/>
              </a:rPr>
              <a:t>-core/pathogensurveillance</a:t>
            </a:r>
            <a:endParaRPr lang="en-US" sz="4000" dirty="0"/>
          </a:p>
        </p:txBody>
      </p:sp>
      <p:sp>
        <p:nvSpPr>
          <p:cNvPr id="3" name="Content Placeholder 2">
            <a:extLst>
              <a:ext uri="{FF2B5EF4-FFF2-40B4-BE49-F238E27FC236}">
                <a16:creationId xmlns:a16="http://schemas.microsoft.com/office/drawing/2014/main" id="{629ED9A5-1229-7B12-7638-362E9A83459D}"/>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5ABDF9DF-2CE7-8AAA-F890-A95E423A995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866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D6F9B-DDAC-F31A-9137-3021AD424D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13B84D-3D63-14DB-9E2E-7E3A0504196D}"/>
              </a:ext>
            </a:extLst>
          </p:cNvPr>
          <p:cNvSpPr>
            <a:spLocks noGrp="1"/>
          </p:cNvSpPr>
          <p:nvPr>
            <p:ph type="title"/>
          </p:nvPr>
        </p:nvSpPr>
        <p:spPr/>
        <p:txBody>
          <a:bodyPr/>
          <a:lstStyle/>
          <a:p>
            <a:r>
              <a:rPr lang="en-US" dirty="0"/>
              <a:t>Check and discuss demo run results</a:t>
            </a:r>
          </a:p>
        </p:txBody>
      </p:sp>
      <p:sp>
        <p:nvSpPr>
          <p:cNvPr id="3" name="Content Placeholder 2">
            <a:extLst>
              <a:ext uri="{FF2B5EF4-FFF2-40B4-BE49-F238E27FC236}">
                <a16:creationId xmlns:a16="http://schemas.microsoft.com/office/drawing/2014/main" id="{2325A1CA-8D62-A62B-4F8B-9F9C2100CDD9}"/>
              </a:ext>
            </a:extLst>
          </p:cNvPr>
          <p:cNvSpPr>
            <a:spLocks noGrp="1"/>
          </p:cNvSpPr>
          <p:nvPr>
            <p:ph idx="1"/>
          </p:nvPr>
        </p:nvSpPr>
        <p:spPr/>
        <p:txBody>
          <a:bodyPr/>
          <a:lstStyle/>
          <a:p>
            <a:pPr marL="466725" indent="-457200">
              <a:buNone/>
            </a:pPr>
            <a:endParaRPr lang="en-US" dirty="0">
              <a:latin typeface="Calibri" panose="020F0502020204030204" pitchFamily="34" charset="0"/>
              <a:cs typeface="Calibri" panose="020F0502020204030204" pitchFamily="34" charset="0"/>
            </a:endParaRPr>
          </a:p>
          <a:p>
            <a:pPr marL="466725" indent="-457200">
              <a:buNone/>
            </a:pPr>
            <a:endParaRPr lang="en-US" dirty="0">
              <a:latin typeface="Calibri" panose="020F0502020204030204" pitchFamily="34" charset="0"/>
              <a:cs typeface="Calibri" panose="020F0502020204030204" pitchFamily="34" charset="0"/>
            </a:endParaRPr>
          </a:p>
          <a:p>
            <a:pPr marL="466725" indent="-457200">
              <a:buNone/>
            </a:pPr>
            <a:r>
              <a:rPr lang="en-US" dirty="0">
                <a:latin typeface="Calibri" panose="020F0502020204030204" pitchFamily="34" charset="0"/>
                <a:cs typeface="Calibri" panose="020F0502020204030204" pitchFamily="34" charset="0"/>
              </a:rPr>
              <a:t>&gt; </a:t>
            </a:r>
            <a:r>
              <a:rPr lang="en-US" dirty="0" err="1">
                <a:latin typeface="Calibri" panose="020F0502020204030204" pitchFamily="34" charset="0"/>
                <a:cs typeface="Calibri" panose="020F0502020204030204" pitchFamily="34" charset="0"/>
              </a:rPr>
              <a:t>nextflow</a:t>
            </a:r>
            <a:r>
              <a:rPr lang="en-US" dirty="0">
                <a:latin typeface="Calibri" panose="020F0502020204030204" pitchFamily="34" charset="0"/>
                <a:cs typeface="Calibri" panose="020F0502020204030204" pitchFamily="34" charset="0"/>
              </a:rPr>
              <a:t> run </a:t>
            </a:r>
            <a:r>
              <a:rPr lang="en-US" dirty="0" err="1">
                <a:latin typeface="Calibri" panose="020F0502020204030204" pitchFamily="34" charset="0"/>
                <a:cs typeface="Calibri" panose="020F0502020204030204" pitchFamily="34" charset="0"/>
              </a:rPr>
              <a:t>nf</a:t>
            </a:r>
            <a:r>
              <a:rPr lang="en-US" dirty="0">
                <a:latin typeface="Calibri" panose="020F0502020204030204" pitchFamily="34" charset="0"/>
                <a:cs typeface="Calibri" panose="020F0502020204030204" pitchFamily="34" charset="0"/>
              </a:rPr>
              <a:t>-core/pathogensurveillance -profile </a:t>
            </a:r>
            <a:r>
              <a:rPr lang="en-US" dirty="0" err="1">
                <a:latin typeface="Calibri" panose="020F0502020204030204" pitchFamily="34" charset="0"/>
                <a:cs typeface="Calibri" panose="020F0502020204030204" pitchFamily="34" charset="0"/>
              </a:rPr>
              <a:t>singularity,test_bacteria</a:t>
            </a:r>
            <a:r>
              <a:rPr lang="en-US" dirty="0">
                <a:latin typeface="Calibri" panose="020F0502020204030204" pitchFamily="34" charset="0"/>
                <a:cs typeface="Calibri" panose="020F0502020204030204" pitchFamily="34" charset="0"/>
              </a:rPr>
              <a:t> -resume --</a:t>
            </a:r>
            <a:r>
              <a:rPr lang="en-US" dirty="0" err="1">
                <a:latin typeface="Calibri" panose="020F0502020204030204" pitchFamily="34" charset="0"/>
                <a:cs typeface="Calibri" panose="020F0502020204030204" pitchFamily="34" charset="0"/>
              </a:rPr>
              <a:t>outdir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test_output</a:t>
            </a:r>
            <a:r>
              <a:rPr lang="en-US" dirty="0">
                <a:latin typeface="Calibri" panose="020F0502020204030204" pitchFamily="34" charset="0"/>
                <a:cs typeface="Calibri" panose="020F0502020204030204" pitchFamily="34" charset="0"/>
              </a:rPr>
              <a:t> -c </a:t>
            </a:r>
            <a:r>
              <a:rPr lang="en-US" dirty="0" err="1">
                <a:latin typeface="Calibri" panose="020F0502020204030204" pitchFamily="34" charset="0"/>
                <a:cs typeface="Calibri" panose="020F0502020204030204" pitchFamily="34" charset="0"/>
              </a:rPr>
              <a:t>nextflow_profiles</a:t>
            </a: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cqls.config</a:t>
            </a:r>
            <a:r>
              <a:rPr lang="en-US" dirty="0">
                <a:latin typeface="Calibri" panose="020F0502020204030204" pitchFamily="34" charset="0"/>
                <a:cs typeface="Calibri" panose="020F0502020204030204" pitchFamily="34" charset="0"/>
              </a:rPr>
              <a:t> -r master</a:t>
            </a:r>
          </a:p>
          <a:p>
            <a:pPr marL="0" indent="0">
              <a:buNone/>
            </a:pPr>
            <a:endParaRPr lang="en-US" dirty="0"/>
          </a:p>
        </p:txBody>
      </p:sp>
    </p:spTree>
    <p:extLst>
      <p:ext uri="{BB962C8B-B14F-4D97-AF65-F5344CB8AC3E}">
        <p14:creationId xmlns:p14="http://schemas.microsoft.com/office/powerpoint/2010/main" val="3400176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D20842-A3D3-4DA9-9F6A-BADD8E08C641}"/>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Example,</a:t>
            </a:r>
            <a:br>
              <a:rPr lang="en-US" sz="3700" kern="1200">
                <a:solidFill>
                  <a:schemeClr val="tx1"/>
                </a:solidFill>
                <a:latin typeface="+mj-lt"/>
                <a:ea typeface="+mj-ea"/>
                <a:cs typeface="+mj-cs"/>
              </a:rPr>
            </a:br>
            <a:r>
              <a:rPr lang="en-US" sz="3700" kern="1200">
                <a:solidFill>
                  <a:schemeClr val="tx1"/>
                </a:solidFill>
                <a:latin typeface="+mj-lt"/>
                <a:ea typeface="+mj-ea"/>
                <a:cs typeface="+mj-cs"/>
              </a:rPr>
              <a:t>cached run:</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athogenSurveillance run short_E3293BEB-9CCA-4E30-B497-0C13CCC560AE.mp4" descr="A screenshot of a computer&#10;&#10;Description automatically generated">
            <a:hlinkClick r:id="" action="ppaction://media"/>
            <a:extLst>
              <a:ext uri="{FF2B5EF4-FFF2-40B4-BE49-F238E27FC236}">
                <a16:creationId xmlns:a16="http://schemas.microsoft.com/office/drawing/2014/main" id="{897F4E96-FAC1-59B1-66B5-247630F737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3002" y="858525"/>
            <a:ext cx="7392775" cy="5211906"/>
          </a:xfrm>
          <a:prstGeom prst="rect">
            <a:avLst/>
          </a:prstGeom>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475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8C05BD-DBCA-3A65-82A1-468F7AA06C49}"/>
              </a:ext>
            </a:extLst>
          </p:cNvPr>
          <p:cNvSpPr>
            <a:spLocks noGrp="1"/>
          </p:cNvSpPr>
          <p:nvPr>
            <p:ph type="title"/>
          </p:nvPr>
        </p:nvSpPr>
        <p:spPr/>
        <p:txBody>
          <a:bodyPr>
            <a:normAutofit fontScale="90000"/>
          </a:bodyPr>
          <a:lstStyle/>
          <a:p>
            <a:r>
              <a:rPr lang="en-US" dirty="0"/>
              <a:t>Future directions</a:t>
            </a:r>
          </a:p>
        </p:txBody>
      </p:sp>
      <p:sp>
        <p:nvSpPr>
          <p:cNvPr id="6" name="Text Placeholder 5">
            <a:extLst>
              <a:ext uri="{FF2B5EF4-FFF2-40B4-BE49-F238E27FC236}">
                <a16:creationId xmlns:a16="http://schemas.microsoft.com/office/drawing/2014/main" id="{35E2923D-EE63-25C5-74E5-A54420C887E1}"/>
              </a:ext>
            </a:extLst>
          </p:cNvPr>
          <p:cNvSpPr>
            <a:spLocks noGrp="1"/>
          </p:cNvSpPr>
          <p:nvPr>
            <p:ph type="body" idx="1"/>
          </p:nvPr>
        </p:nvSpPr>
        <p:spPr>
          <a:xfrm>
            <a:off x="415600" y="1536633"/>
            <a:ext cx="7224453" cy="4555200"/>
          </a:xfrm>
        </p:spPr>
        <p:txBody>
          <a:bodyPr>
            <a:normAutofit fontScale="92500" lnSpcReduction="10000"/>
          </a:bodyPr>
          <a:lstStyle/>
          <a:p>
            <a:r>
              <a:rPr lang="en-US" dirty="0"/>
              <a:t>Identify presence of genes of interest and visualize (e.g. molecular phenotyping)</a:t>
            </a:r>
          </a:p>
          <a:p>
            <a:r>
              <a:rPr lang="en-US" dirty="0"/>
              <a:t>Map samples with the location of similar organisms in public databases and create geolocation maps</a:t>
            </a:r>
          </a:p>
          <a:p>
            <a:r>
              <a:rPr lang="en-US" dirty="0"/>
              <a:t>Improve genome assembly and annotation of eukaryotes</a:t>
            </a:r>
          </a:p>
          <a:p>
            <a:r>
              <a:rPr lang="en-US" dirty="0"/>
              <a:t>Handle host DNA for more complex samples from infected tissue</a:t>
            </a:r>
          </a:p>
          <a:p>
            <a:r>
              <a:rPr lang="en-US" dirty="0"/>
              <a:t>Handle contaminated/metagenomic samples</a:t>
            </a:r>
          </a:p>
          <a:p>
            <a:r>
              <a:rPr lang="en-US" dirty="0"/>
              <a:t>Develop pathogen specific portals at species or genus levels</a:t>
            </a:r>
          </a:p>
          <a:p>
            <a:r>
              <a:rPr lang="en-US" i="1" dirty="0" err="1">
                <a:latin typeface="Courier New" panose="02070309020205020404" pitchFamily="49" charset="0"/>
                <a:cs typeface="Courier New" panose="02070309020205020404" pitchFamily="49" charset="0"/>
              </a:rPr>
              <a:t>PathSurveilR</a:t>
            </a:r>
            <a:r>
              <a:rPr lang="en-US" dirty="0"/>
              <a:t> R package</a:t>
            </a:r>
          </a:p>
        </p:txBody>
      </p:sp>
      <p:pic>
        <p:nvPicPr>
          <p:cNvPr id="3" name="Picture 2" descr="A screenshot of a computer&#10;&#10;AI-generated content may be incorrect.">
            <a:extLst>
              <a:ext uri="{FF2B5EF4-FFF2-40B4-BE49-F238E27FC236}">
                <a16:creationId xmlns:a16="http://schemas.microsoft.com/office/drawing/2014/main" id="{40E77ABC-5F27-E385-BF92-0CC964751E45}"/>
              </a:ext>
            </a:extLst>
          </p:cNvPr>
          <p:cNvPicPr>
            <a:picLocks noChangeAspect="1"/>
          </p:cNvPicPr>
          <p:nvPr/>
        </p:nvPicPr>
        <p:blipFill>
          <a:blip r:embed="rId3"/>
          <a:stretch>
            <a:fillRect/>
          </a:stretch>
        </p:blipFill>
        <p:spPr>
          <a:xfrm>
            <a:off x="8470106" y="1265342"/>
            <a:ext cx="3390316" cy="1764822"/>
          </a:xfrm>
          <a:prstGeom prst="rect">
            <a:avLst/>
          </a:prstGeom>
        </p:spPr>
      </p:pic>
      <p:pic>
        <p:nvPicPr>
          <p:cNvPr id="7" name="Picture 6" descr="A map of the world with different colored circles&#10;&#10;AI-generated content may be incorrect.">
            <a:extLst>
              <a:ext uri="{FF2B5EF4-FFF2-40B4-BE49-F238E27FC236}">
                <a16:creationId xmlns:a16="http://schemas.microsoft.com/office/drawing/2014/main" id="{F7C2EB83-4B63-BE2C-D45C-5540C85C391A}"/>
              </a:ext>
            </a:extLst>
          </p:cNvPr>
          <p:cNvPicPr>
            <a:picLocks noChangeAspect="1"/>
          </p:cNvPicPr>
          <p:nvPr/>
        </p:nvPicPr>
        <p:blipFill>
          <a:blip r:embed="rId4"/>
          <a:stretch>
            <a:fillRect/>
          </a:stretch>
        </p:blipFill>
        <p:spPr>
          <a:xfrm>
            <a:off x="8614611" y="3298180"/>
            <a:ext cx="3300663" cy="229447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8E95DD-F79D-A004-490A-EED3DAB429AD}"/>
              </a:ext>
            </a:extLst>
          </p:cNvPr>
          <p:cNvSpPr>
            <a:spLocks noGrp="1"/>
          </p:cNvSpPr>
          <p:nvPr>
            <p:ph type="title"/>
          </p:nvPr>
        </p:nvSpPr>
        <p:spPr>
          <a:xfrm>
            <a:off x="838200" y="365125"/>
            <a:ext cx="10515600" cy="1325563"/>
          </a:xfrm>
        </p:spPr>
        <p:txBody>
          <a:bodyPr>
            <a:normAutofit/>
          </a:bodyPr>
          <a:lstStyle/>
          <a:p>
            <a:r>
              <a:rPr lang="en-US" sz="5400" dirty="0"/>
              <a:t>Start demo run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F2FA1C-AF51-185F-920C-A7F2C174ED29}"/>
              </a:ext>
            </a:extLst>
          </p:cNvPr>
          <p:cNvSpPr>
            <a:spLocks noGrp="1"/>
          </p:cNvSpPr>
          <p:nvPr>
            <p:ph idx="1"/>
          </p:nvPr>
        </p:nvSpPr>
        <p:spPr>
          <a:xfrm>
            <a:off x="838200" y="1929384"/>
            <a:ext cx="10515600" cy="4251960"/>
          </a:xfrm>
        </p:spPr>
        <p:txBody>
          <a:bodyPr>
            <a:normAutofit/>
          </a:bodyPr>
          <a:lstStyle/>
          <a:p>
            <a:pPr marL="466725" indent="-457200">
              <a:buNone/>
            </a:pPr>
            <a:endParaRPr lang="en-US" sz="3200" dirty="0">
              <a:latin typeface="Calibri" panose="020F0502020204030204" pitchFamily="34" charset="0"/>
              <a:cs typeface="Calibri" panose="020F0502020204030204" pitchFamily="34" charset="0"/>
            </a:endParaRPr>
          </a:p>
          <a:p>
            <a:pPr marL="466725" indent="-457200">
              <a:buNone/>
            </a:pPr>
            <a:endParaRPr lang="en-US" sz="3200" dirty="0">
              <a:latin typeface="Calibri" panose="020F0502020204030204" pitchFamily="34" charset="0"/>
              <a:cs typeface="Calibri" panose="020F0502020204030204" pitchFamily="34" charset="0"/>
            </a:endParaRPr>
          </a:p>
          <a:p>
            <a:pPr marL="466725" indent="-457200">
              <a:buNone/>
            </a:pPr>
            <a:r>
              <a:rPr lang="en-US" sz="3200" dirty="0">
                <a:latin typeface="Courier New" panose="02070309020205020404" pitchFamily="49" charset="0"/>
                <a:cs typeface="Courier New" panose="02070309020205020404" pitchFamily="49" charset="0"/>
              </a:rPr>
              <a:t>&gt; </a:t>
            </a:r>
            <a:r>
              <a:rPr lang="en-US" sz="3200" dirty="0" err="1">
                <a:latin typeface="Courier New" panose="02070309020205020404" pitchFamily="49" charset="0"/>
                <a:cs typeface="Courier New" panose="02070309020205020404" pitchFamily="49" charset="0"/>
              </a:rPr>
              <a:t>nextflow</a:t>
            </a:r>
            <a:r>
              <a:rPr lang="en-US" sz="3200" dirty="0">
                <a:latin typeface="Courier New" panose="02070309020205020404" pitchFamily="49" charset="0"/>
                <a:cs typeface="Courier New" panose="02070309020205020404" pitchFamily="49" charset="0"/>
              </a:rPr>
              <a:t> run </a:t>
            </a:r>
            <a:r>
              <a:rPr lang="en-US" sz="3200" dirty="0" err="1">
                <a:latin typeface="Courier New" panose="02070309020205020404" pitchFamily="49" charset="0"/>
                <a:cs typeface="Courier New" panose="02070309020205020404" pitchFamily="49" charset="0"/>
              </a:rPr>
              <a:t>nf</a:t>
            </a:r>
            <a:r>
              <a:rPr lang="en-US" sz="3200" dirty="0">
                <a:latin typeface="Courier New" panose="02070309020205020404" pitchFamily="49" charset="0"/>
                <a:cs typeface="Courier New" panose="02070309020205020404" pitchFamily="49" charset="0"/>
              </a:rPr>
              <a:t>-core/pathogensurveillance -profile </a:t>
            </a:r>
            <a:r>
              <a:rPr lang="en-US" sz="3200" dirty="0" err="1">
                <a:solidFill>
                  <a:schemeClr val="accent5"/>
                </a:solidFill>
                <a:latin typeface="Courier New" panose="02070309020205020404" pitchFamily="49" charset="0"/>
                <a:cs typeface="Courier New" panose="02070309020205020404" pitchFamily="49" charset="0"/>
              </a:rPr>
              <a:t>singularity</a:t>
            </a:r>
            <a:r>
              <a:rPr lang="en-US" sz="3200" dirty="0" err="1">
                <a:latin typeface="Courier New" panose="02070309020205020404" pitchFamily="49" charset="0"/>
                <a:cs typeface="Courier New" panose="02070309020205020404" pitchFamily="49" charset="0"/>
              </a:rPr>
              <a:t>,</a:t>
            </a:r>
            <a:r>
              <a:rPr lang="en-US" sz="3200" dirty="0" err="1">
                <a:solidFill>
                  <a:schemeClr val="accent6"/>
                </a:solidFill>
                <a:latin typeface="Courier New" panose="02070309020205020404" pitchFamily="49" charset="0"/>
                <a:cs typeface="Courier New" panose="02070309020205020404" pitchFamily="49" charset="0"/>
              </a:rPr>
              <a:t>test_bacteria</a:t>
            </a:r>
            <a:r>
              <a:rPr lang="en-US" sz="3200" dirty="0">
                <a:solidFill>
                  <a:schemeClr val="accent6"/>
                </a:solidFill>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-resume --</a:t>
            </a:r>
            <a:r>
              <a:rPr lang="en-US" sz="3200" dirty="0" err="1">
                <a:latin typeface="Courier New" panose="02070309020205020404" pitchFamily="49" charset="0"/>
                <a:cs typeface="Courier New" panose="02070309020205020404" pitchFamily="49" charset="0"/>
              </a:rPr>
              <a:t>outdir</a:t>
            </a:r>
            <a:r>
              <a:rPr lang="en-US" sz="3200" dirty="0">
                <a:latin typeface="Courier New" panose="02070309020205020404" pitchFamily="49" charset="0"/>
                <a:cs typeface="Courier New" panose="02070309020205020404" pitchFamily="49" charset="0"/>
              </a:rPr>
              <a:t> </a:t>
            </a:r>
            <a:r>
              <a:rPr lang="en-US" sz="3200" dirty="0" err="1">
                <a:solidFill>
                  <a:schemeClr val="accent6"/>
                </a:solidFill>
                <a:latin typeface="Courier New" panose="02070309020205020404" pitchFamily="49" charset="0"/>
                <a:cs typeface="Courier New" panose="02070309020205020404" pitchFamily="49" charset="0"/>
              </a:rPr>
              <a:t>test_output</a:t>
            </a:r>
            <a:r>
              <a:rPr lang="en-US" sz="3200" dirty="0">
                <a:solidFill>
                  <a:schemeClr val="accent6"/>
                </a:solidFill>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-c </a:t>
            </a:r>
            <a:r>
              <a:rPr lang="en-US" sz="3200" dirty="0" err="1">
                <a:latin typeface="Courier New" panose="02070309020205020404" pitchFamily="49" charset="0"/>
                <a:cs typeface="Courier New" panose="02070309020205020404" pitchFamily="49" charset="0"/>
              </a:rPr>
              <a:t>nextflow_profiles</a:t>
            </a:r>
            <a:r>
              <a:rPr lang="en-US" sz="3200" dirty="0">
                <a:latin typeface="Courier New" panose="02070309020205020404" pitchFamily="49" charset="0"/>
                <a:cs typeface="Courier New" panose="02070309020205020404" pitchFamily="49" charset="0"/>
              </a:rPr>
              <a:t>/</a:t>
            </a:r>
            <a:r>
              <a:rPr lang="en-US" sz="3200" dirty="0" err="1">
                <a:solidFill>
                  <a:schemeClr val="accent5"/>
                </a:solidFill>
                <a:latin typeface="Courier New" panose="02070309020205020404" pitchFamily="49" charset="0"/>
                <a:cs typeface="Courier New" panose="02070309020205020404" pitchFamily="49" charset="0"/>
              </a:rPr>
              <a:t>cqls.config</a:t>
            </a:r>
            <a:r>
              <a:rPr lang="en-US" sz="3200" dirty="0">
                <a:solidFill>
                  <a:schemeClr val="accent5"/>
                </a:solidFill>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-r master</a:t>
            </a:r>
          </a:p>
          <a:p>
            <a:pPr marL="0" indent="0">
              <a:buNone/>
            </a:pPr>
            <a:endParaRPr lang="en-US" sz="3200" dirty="0"/>
          </a:p>
        </p:txBody>
      </p:sp>
    </p:spTree>
    <p:extLst>
      <p:ext uri="{BB962C8B-B14F-4D97-AF65-F5344CB8AC3E}">
        <p14:creationId xmlns:p14="http://schemas.microsoft.com/office/powerpoint/2010/main" val="2023280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31AE7F-8EA9-93B5-D6A2-BB72FDEF7EBC}"/>
              </a:ext>
            </a:extLst>
          </p:cNvPr>
          <p:cNvSpPr txBox="1"/>
          <p:nvPr/>
        </p:nvSpPr>
        <p:spPr>
          <a:xfrm>
            <a:off x="263009" y="808095"/>
            <a:ext cx="3931259" cy="1938992"/>
          </a:xfrm>
          <a:prstGeom prst="rect">
            <a:avLst/>
          </a:prstGeom>
          <a:noFill/>
          <a:ln>
            <a:solidFill>
              <a:schemeClr val="accent1">
                <a:shade val="15000"/>
              </a:schemeClr>
            </a:solidFill>
          </a:ln>
        </p:spPr>
        <p:txBody>
          <a:bodyPr wrap="square">
            <a:spAutoFit/>
          </a:bodyPr>
          <a:lstStyle/>
          <a:p>
            <a:pPr algn="l"/>
            <a:r>
              <a:rPr lang="en-US" sz="1600" b="1" i="0" u="none" strike="noStrike" dirty="0">
                <a:solidFill>
                  <a:srgbClr val="222222"/>
                </a:solidFill>
                <a:effectLst/>
                <a:latin typeface="system-ui"/>
              </a:rPr>
              <a:t>PathogenSurveillance pipeline status</a:t>
            </a:r>
            <a:r>
              <a:rPr lang="en-US" sz="1600" b="1" dirty="0">
                <a:solidFill>
                  <a:srgbClr val="222222"/>
                </a:solidFill>
                <a:latin typeface="system-ui"/>
              </a:rPr>
              <a:t>:</a:t>
            </a:r>
          </a:p>
          <a:p>
            <a:pPr algn="l"/>
            <a:endParaRPr lang="en-US" sz="800" b="0" i="0" u="none" strike="noStrike" dirty="0">
              <a:solidFill>
                <a:srgbClr val="222222"/>
              </a:solidFill>
              <a:effectLst/>
              <a:latin typeface="system-ui"/>
            </a:endParaRPr>
          </a:p>
          <a:p>
            <a:pPr algn="l"/>
            <a:r>
              <a:rPr lang="en-US" sz="1600" b="1" i="0" u="none" strike="noStrike" dirty="0">
                <a:solidFill>
                  <a:srgbClr val="222222"/>
                </a:solidFill>
                <a:effectLst/>
                <a:latin typeface="system-ui"/>
              </a:rPr>
              <a:t>Report group:</a:t>
            </a:r>
            <a:r>
              <a:rPr lang="en-US" sz="1600" b="0" i="0" u="none" strike="noStrike" dirty="0">
                <a:solidFill>
                  <a:srgbClr val="222222"/>
                </a:solidFill>
                <a:effectLst/>
                <a:latin typeface="system-ui"/>
              </a:rPr>
              <a:t> 	</a:t>
            </a:r>
            <a:r>
              <a:rPr lang="en-US" sz="1600" i="1" dirty="0" err="1">
                <a:solidFill>
                  <a:srgbClr val="222222"/>
                </a:solidFill>
                <a:latin typeface="system-ui"/>
              </a:rPr>
              <a:t>Xanthom</a:t>
            </a:r>
            <a:r>
              <a:rPr lang="en-US" sz="1600" i="1" dirty="0">
                <a:solidFill>
                  <a:srgbClr val="222222"/>
                </a:solidFill>
                <a:latin typeface="system-ui"/>
              </a:rPr>
              <a:t>. </a:t>
            </a:r>
            <a:r>
              <a:rPr lang="en-US" sz="1600" i="1" dirty="0" err="1">
                <a:solidFill>
                  <a:srgbClr val="222222"/>
                </a:solidFill>
                <a:latin typeface="system-ui"/>
              </a:rPr>
              <a:t>hortorum</a:t>
            </a:r>
            <a:endParaRPr lang="en-US" sz="1600" b="0" i="1" u="none" strike="noStrike" dirty="0">
              <a:solidFill>
                <a:srgbClr val="222222"/>
              </a:solidFill>
              <a:effectLst/>
              <a:latin typeface="system-ui"/>
            </a:endParaRPr>
          </a:p>
          <a:p>
            <a:pPr algn="l"/>
            <a:r>
              <a:rPr lang="en-US" sz="1600" b="1" i="0" u="none" strike="noStrike" dirty="0">
                <a:solidFill>
                  <a:srgbClr val="222222"/>
                </a:solidFill>
                <a:effectLst/>
                <a:latin typeface="system-ui"/>
              </a:rPr>
              <a:t>Sample count:</a:t>
            </a:r>
            <a:r>
              <a:rPr lang="en-US" sz="1600" b="0" i="0" u="none" strike="noStrike" dirty="0">
                <a:solidFill>
                  <a:srgbClr val="222222"/>
                </a:solidFill>
                <a:effectLst/>
                <a:latin typeface="system-ui"/>
              </a:rPr>
              <a:t> 	29</a:t>
            </a:r>
          </a:p>
          <a:p>
            <a:pPr algn="l"/>
            <a:r>
              <a:rPr lang="en-US" sz="1600" b="1" dirty="0">
                <a:solidFill>
                  <a:srgbClr val="222222"/>
                </a:solidFill>
                <a:latin typeface="system-ui"/>
              </a:rPr>
              <a:t>Samples analyzed: 	</a:t>
            </a:r>
            <a:r>
              <a:rPr lang="en-US" sz="1600" dirty="0">
                <a:solidFill>
                  <a:srgbClr val="222222"/>
                </a:solidFill>
                <a:latin typeface="system-ui"/>
              </a:rPr>
              <a:t>29</a:t>
            </a:r>
          </a:p>
          <a:p>
            <a:pPr algn="l"/>
            <a:r>
              <a:rPr lang="en-US" sz="1600" b="1" i="0" u="none" strike="noStrike" dirty="0">
                <a:solidFill>
                  <a:srgbClr val="222222"/>
                </a:solidFill>
                <a:effectLst/>
                <a:latin typeface="system-ui"/>
              </a:rPr>
              <a:t>Samples discarded:	 </a:t>
            </a:r>
            <a:r>
              <a:rPr lang="en-US" sz="1600" b="0" i="0" u="none" strike="noStrike" dirty="0">
                <a:solidFill>
                  <a:srgbClr val="222222"/>
                </a:solidFill>
                <a:effectLst/>
                <a:latin typeface="system-ui"/>
              </a:rPr>
              <a:t>0</a:t>
            </a:r>
          </a:p>
          <a:p>
            <a:pPr algn="l"/>
            <a:r>
              <a:rPr lang="en-US" sz="1600" b="1" i="0" u="none" strike="noStrike" dirty="0">
                <a:solidFill>
                  <a:srgbClr val="222222"/>
                </a:solidFill>
                <a:effectLst/>
                <a:latin typeface="system-ui"/>
              </a:rPr>
              <a:t>Last updated:</a:t>
            </a:r>
            <a:r>
              <a:rPr lang="en-US" sz="1600" b="0" i="0" u="none" strike="noStrike" dirty="0">
                <a:solidFill>
                  <a:srgbClr val="222222"/>
                </a:solidFill>
                <a:effectLst/>
                <a:latin typeface="system-ui"/>
              </a:rPr>
              <a:t> 	September 27, 2024</a:t>
            </a:r>
          </a:p>
          <a:p>
            <a:pPr algn="l"/>
            <a:r>
              <a:rPr lang="en-US" sz="1600" b="1" i="0" u="none" strike="noStrike" dirty="0">
                <a:solidFill>
                  <a:srgbClr val="222222"/>
                </a:solidFill>
                <a:effectLst/>
                <a:latin typeface="system-ui"/>
              </a:rPr>
              <a:t>Pipeline version:</a:t>
            </a:r>
            <a:r>
              <a:rPr lang="en-US" sz="1600" b="0" i="0" u="none" strike="noStrike" dirty="0">
                <a:solidFill>
                  <a:srgbClr val="222222"/>
                </a:solidFill>
                <a:effectLst/>
                <a:latin typeface="system-ui"/>
              </a:rPr>
              <a:t> 	0.1</a:t>
            </a:r>
          </a:p>
        </p:txBody>
      </p:sp>
      <p:pic>
        <p:nvPicPr>
          <p:cNvPr id="8" name="Picture 7" descr="A screenshot of a computer&#10;&#10;Description automatically generated">
            <a:extLst>
              <a:ext uri="{FF2B5EF4-FFF2-40B4-BE49-F238E27FC236}">
                <a16:creationId xmlns:a16="http://schemas.microsoft.com/office/drawing/2014/main" id="{DEAE3CA4-DDA5-AC8A-93A3-CE057B9C156B}"/>
              </a:ext>
            </a:extLst>
          </p:cNvPr>
          <p:cNvPicPr>
            <a:picLocks noChangeAspect="1"/>
          </p:cNvPicPr>
          <p:nvPr/>
        </p:nvPicPr>
        <p:blipFill>
          <a:blip r:embed="rId2"/>
          <a:stretch>
            <a:fillRect/>
          </a:stretch>
        </p:blipFill>
        <p:spPr>
          <a:xfrm>
            <a:off x="7438030" y="808095"/>
            <a:ext cx="4608008" cy="5627874"/>
          </a:xfrm>
          <a:prstGeom prst="rect">
            <a:avLst/>
          </a:prstGeom>
          <a:ln>
            <a:solidFill>
              <a:schemeClr val="tx1"/>
            </a:solidFill>
          </a:ln>
        </p:spPr>
      </p:pic>
      <p:sp>
        <p:nvSpPr>
          <p:cNvPr id="9" name="Rectangle 8">
            <a:extLst>
              <a:ext uri="{FF2B5EF4-FFF2-40B4-BE49-F238E27FC236}">
                <a16:creationId xmlns:a16="http://schemas.microsoft.com/office/drawing/2014/main" id="{4F7B06A8-84FC-7E16-3E0B-1A5D9B79891A}"/>
              </a:ext>
            </a:extLst>
          </p:cNvPr>
          <p:cNvSpPr/>
          <p:nvPr/>
        </p:nvSpPr>
        <p:spPr>
          <a:xfrm>
            <a:off x="0" y="0"/>
            <a:ext cx="12192000" cy="51779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PS Dashboard: </a:t>
            </a:r>
            <a:r>
              <a:rPr lang="en-US" i="1" dirty="0"/>
              <a:t>Xanthomonas </a:t>
            </a:r>
            <a:r>
              <a:rPr lang="en-US" i="1" dirty="0" err="1"/>
              <a:t>hortorum</a:t>
            </a:r>
            <a:endParaRPr lang="en-US" i="1" dirty="0"/>
          </a:p>
        </p:txBody>
      </p:sp>
      <p:pic>
        <p:nvPicPr>
          <p:cNvPr id="12" name="Picture 11" descr="A diagram of a diagram&#10;&#10;Description automatically generated">
            <a:extLst>
              <a:ext uri="{FF2B5EF4-FFF2-40B4-BE49-F238E27FC236}">
                <a16:creationId xmlns:a16="http://schemas.microsoft.com/office/drawing/2014/main" id="{485A07D0-5D4A-EBB4-4B2C-29E46E838E5A}"/>
              </a:ext>
            </a:extLst>
          </p:cNvPr>
          <p:cNvPicPr>
            <a:picLocks noChangeAspect="1"/>
          </p:cNvPicPr>
          <p:nvPr/>
        </p:nvPicPr>
        <p:blipFill>
          <a:blip r:embed="rId3"/>
          <a:stretch>
            <a:fillRect/>
          </a:stretch>
        </p:blipFill>
        <p:spPr>
          <a:xfrm>
            <a:off x="263009" y="2925732"/>
            <a:ext cx="3931259" cy="3507739"/>
          </a:xfrm>
          <a:prstGeom prst="rect">
            <a:avLst/>
          </a:prstGeom>
          <a:ln>
            <a:solidFill>
              <a:schemeClr val="accent1">
                <a:shade val="15000"/>
              </a:schemeClr>
            </a:solidFill>
          </a:ln>
        </p:spPr>
      </p:pic>
      <p:pic>
        <p:nvPicPr>
          <p:cNvPr id="16" name="Picture 15" descr="A map with many colored dots&#10;&#10;Description automatically generated">
            <a:extLst>
              <a:ext uri="{FF2B5EF4-FFF2-40B4-BE49-F238E27FC236}">
                <a16:creationId xmlns:a16="http://schemas.microsoft.com/office/drawing/2014/main" id="{977DE6CC-D6E6-F8EE-9708-52E31460E590}"/>
              </a:ext>
            </a:extLst>
          </p:cNvPr>
          <p:cNvPicPr>
            <a:picLocks noChangeAspect="1"/>
          </p:cNvPicPr>
          <p:nvPr/>
        </p:nvPicPr>
        <p:blipFill>
          <a:blip r:embed="rId4"/>
          <a:stretch>
            <a:fillRect/>
          </a:stretch>
        </p:blipFill>
        <p:spPr>
          <a:xfrm>
            <a:off x="4317242" y="808095"/>
            <a:ext cx="2987009" cy="5625376"/>
          </a:xfrm>
          <a:prstGeom prst="rect">
            <a:avLst/>
          </a:prstGeom>
          <a:ln>
            <a:solidFill>
              <a:schemeClr val="tx1"/>
            </a:solidFill>
          </a:ln>
        </p:spPr>
      </p:pic>
    </p:spTree>
    <p:extLst>
      <p:ext uri="{BB962C8B-B14F-4D97-AF65-F5344CB8AC3E}">
        <p14:creationId xmlns:p14="http://schemas.microsoft.com/office/powerpoint/2010/main" val="2827837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standing in front of a tree&#10;&#10;Description automatically generated">
            <a:extLst>
              <a:ext uri="{FF2B5EF4-FFF2-40B4-BE49-F238E27FC236}">
                <a16:creationId xmlns:a16="http://schemas.microsoft.com/office/drawing/2014/main" id="{5C3B5D5C-9659-58DB-0EA3-7315677264C4}"/>
              </a:ext>
            </a:extLst>
          </p:cNvPr>
          <p:cNvPicPr>
            <a:picLocks noChangeAspect="1"/>
          </p:cNvPicPr>
          <p:nvPr/>
        </p:nvPicPr>
        <p:blipFill>
          <a:blip r:embed="rId3"/>
          <a:stretch>
            <a:fillRect/>
          </a:stretch>
        </p:blipFill>
        <p:spPr>
          <a:xfrm>
            <a:off x="6891856" y="0"/>
            <a:ext cx="4852302" cy="3639227"/>
          </a:xfrm>
          <a:prstGeom prst="rect">
            <a:avLst/>
          </a:prstGeom>
          <a:effectLst>
            <a:softEdge rad="199498"/>
          </a:effectLst>
        </p:spPr>
      </p:pic>
      <p:sp>
        <p:nvSpPr>
          <p:cNvPr id="9" name="TextBox 8">
            <a:extLst>
              <a:ext uri="{FF2B5EF4-FFF2-40B4-BE49-F238E27FC236}">
                <a16:creationId xmlns:a16="http://schemas.microsoft.com/office/drawing/2014/main" id="{CC97E9EB-FA5C-A13F-AFB0-3418BE803F42}"/>
              </a:ext>
            </a:extLst>
          </p:cNvPr>
          <p:cNvSpPr txBox="1"/>
          <p:nvPr/>
        </p:nvSpPr>
        <p:spPr>
          <a:xfrm>
            <a:off x="475004" y="285259"/>
            <a:ext cx="5279407" cy="6137962"/>
          </a:xfrm>
          <a:prstGeom prst="rect">
            <a:avLst/>
          </a:prstGeom>
          <a:noFill/>
        </p:spPr>
        <p:txBody>
          <a:bodyPr wrap="square">
            <a:spAutoFit/>
          </a:bodyPr>
          <a:lstStyle/>
          <a:p>
            <a:pPr marL="82296">
              <a:lnSpc>
                <a:spcPct val="80000"/>
              </a:lnSpc>
              <a:spcBef>
                <a:spcPts val="300"/>
              </a:spcBef>
              <a:buClr>
                <a:schemeClr val="tx1"/>
              </a:buClr>
              <a:buSzPct val="68000"/>
              <a:defRPr/>
            </a:pPr>
            <a:r>
              <a:rPr lang="en-US" b="1" dirty="0"/>
              <a:t>Collaborators</a:t>
            </a:r>
            <a:r>
              <a:rPr lang="en-US" dirty="0"/>
              <a:t>: </a:t>
            </a:r>
          </a:p>
          <a:p>
            <a:pPr marL="368046" indent="-285750">
              <a:lnSpc>
                <a:spcPct val="80000"/>
              </a:lnSpc>
              <a:spcBef>
                <a:spcPts val="300"/>
              </a:spcBef>
              <a:buClr>
                <a:schemeClr val="tx1"/>
              </a:buClr>
              <a:buSzPct val="68000"/>
              <a:buFont typeface="Arial" panose="020B0604020202020204" pitchFamily="34" charset="0"/>
              <a:buChar char="•"/>
              <a:defRPr/>
            </a:pPr>
            <a:r>
              <a:rPr lang="en-US" dirty="0"/>
              <a:t>Oregon State: </a:t>
            </a:r>
            <a:r>
              <a:rPr lang="en-US" b="1" dirty="0"/>
              <a:t>Jeff Chang, </a:t>
            </a:r>
            <a:r>
              <a:rPr lang="en-US" dirty="0"/>
              <a:t>Jared </a:t>
            </a:r>
            <a:r>
              <a:rPr lang="en-US" dirty="0" err="1"/>
              <a:t>LeBoldus</a:t>
            </a:r>
            <a:r>
              <a:rPr lang="en-US" dirty="0"/>
              <a:t>, Andy Jones, </a:t>
            </a:r>
            <a:r>
              <a:rPr lang="en-US" b="1" dirty="0"/>
              <a:t>Alex Weisberg</a:t>
            </a:r>
          </a:p>
          <a:p>
            <a:pPr marL="368046" indent="-285750">
              <a:lnSpc>
                <a:spcPct val="80000"/>
              </a:lnSpc>
              <a:spcBef>
                <a:spcPts val="300"/>
              </a:spcBef>
              <a:buClr>
                <a:schemeClr val="tx1"/>
              </a:buClr>
              <a:buSzPct val="68000"/>
              <a:buFont typeface="Arial" panose="020B0604020202020204" pitchFamily="34" charset="0"/>
              <a:buChar char="•"/>
              <a:defRPr/>
            </a:pPr>
            <a:r>
              <a:rPr lang="en-US" dirty="0"/>
              <a:t>USFS: Sarah Navarro</a:t>
            </a:r>
          </a:p>
          <a:p>
            <a:pPr marL="368046" indent="-285750">
              <a:lnSpc>
                <a:spcPct val="80000"/>
              </a:lnSpc>
              <a:spcBef>
                <a:spcPts val="300"/>
              </a:spcBef>
              <a:buClr>
                <a:schemeClr val="tx1"/>
              </a:buClr>
              <a:buSzPct val="68000"/>
              <a:buFont typeface="Arial" panose="020B0604020202020204" pitchFamily="34" charset="0"/>
              <a:buChar char="•"/>
              <a:defRPr/>
            </a:pPr>
            <a:r>
              <a:rPr lang="en-US" dirty="0"/>
              <a:t>ARS: Frank Martin, Dave Gent</a:t>
            </a:r>
          </a:p>
          <a:p>
            <a:pPr marL="368046" indent="-285750">
              <a:lnSpc>
                <a:spcPct val="80000"/>
              </a:lnSpc>
              <a:spcBef>
                <a:spcPts val="300"/>
              </a:spcBef>
              <a:buClr>
                <a:schemeClr val="tx1"/>
              </a:buClr>
              <a:buSzPct val="68000"/>
              <a:buFont typeface="Arial" panose="020B0604020202020204" pitchFamily="34" charset="0"/>
              <a:buChar char="•"/>
              <a:defRPr/>
            </a:pPr>
            <a:r>
              <a:rPr lang="en-US" dirty="0"/>
              <a:t>Virginia Tech: Boris Vinatzer, David Schmale, …</a:t>
            </a:r>
          </a:p>
          <a:p>
            <a:pPr marL="368046" indent="-285750">
              <a:lnSpc>
                <a:spcPct val="80000"/>
              </a:lnSpc>
              <a:spcBef>
                <a:spcPts val="300"/>
              </a:spcBef>
              <a:buClr>
                <a:schemeClr val="tx1"/>
              </a:buClr>
              <a:buSzPct val="68000"/>
              <a:buFont typeface="Arial" panose="020B0604020202020204" pitchFamily="34" charset="0"/>
              <a:buChar char="•"/>
              <a:defRPr/>
            </a:pPr>
            <a:r>
              <a:rPr lang="en-US" dirty="0"/>
              <a:t>New Zealand: Rosie Bradshaw (Massie U), Rebecca McDougal (SCION), Nari Williams (Plant &amp; Food)</a:t>
            </a:r>
          </a:p>
          <a:p>
            <a:pPr marL="368046" indent="-285750">
              <a:lnSpc>
                <a:spcPct val="80000"/>
              </a:lnSpc>
              <a:spcBef>
                <a:spcPts val="300"/>
              </a:spcBef>
              <a:buClr>
                <a:schemeClr val="tx1"/>
              </a:buClr>
              <a:buSzPct val="68000"/>
              <a:buFont typeface="Arial" panose="020B0604020202020204" pitchFamily="34" charset="0"/>
              <a:buChar char="•"/>
              <a:defRPr/>
            </a:pPr>
            <a:r>
              <a:rPr lang="en-US" dirty="0"/>
              <a:t>Czech Republic: Thomas Jung (Mendel U)</a:t>
            </a:r>
          </a:p>
          <a:p>
            <a:pPr marL="368046" indent="-285750">
              <a:lnSpc>
                <a:spcPct val="80000"/>
              </a:lnSpc>
              <a:spcBef>
                <a:spcPts val="300"/>
              </a:spcBef>
              <a:buClr>
                <a:schemeClr val="tx1"/>
              </a:buClr>
              <a:buSzPct val="68000"/>
              <a:buFont typeface="Arial" panose="020B0604020202020204" pitchFamily="34" charset="0"/>
              <a:buChar char="•"/>
              <a:defRPr/>
            </a:pPr>
            <a:r>
              <a:rPr lang="en-US" dirty="0"/>
              <a:t>UBC (Canada), ETH-WSL (Switzerland), Forest Research (UK)</a:t>
            </a:r>
          </a:p>
          <a:p>
            <a:pPr marL="368046" indent="-285750">
              <a:lnSpc>
                <a:spcPct val="80000"/>
              </a:lnSpc>
              <a:spcBef>
                <a:spcPts val="300"/>
              </a:spcBef>
              <a:buClr>
                <a:schemeClr val="tx1"/>
              </a:buClr>
              <a:buSzPct val="68000"/>
              <a:buFont typeface="Arial" panose="020B0604020202020204" pitchFamily="34" charset="0"/>
              <a:buChar char="•"/>
              <a:defRPr/>
            </a:pPr>
            <a:r>
              <a:rPr lang="en-US" dirty="0"/>
              <a:t>ODA/OAN, ODF, CDFA, USFS, CDFA, APHIS</a:t>
            </a:r>
            <a:endParaRPr lang="en-US" sz="700" dirty="0"/>
          </a:p>
          <a:p>
            <a:pPr marL="82296">
              <a:lnSpc>
                <a:spcPct val="80000"/>
              </a:lnSpc>
              <a:spcBef>
                <a:spcPts val="300"/>
              </a:spcBef>
              <a:buClr>
                <a:schemeClr val="tx1"/>
              </a:buClr>
              <a:buSzPct val="68000"/>
              <a:defRPr/>
            </a:pPr>
            <a:endParaRPr lang="en-US" b="1" dirty="0"/>
          </a:p>
          <a:p>
            <a:pPr marL="82296">
              <a:lnSpc>
                <a:spcPct val="80000"/>
              </a:lnSpc>
              <a:spcBef>
                <a:spcPts val="300"/>
              </a:spcBef>
              <a:buClr>
                <a:schemeClr val="tx1"/>
              </a:buClr>
              <a:buSzPct val="68000"/>
              <a:defRPr/>
            </a:pPr>
            <a:r>
              <a:rPr lang="en-US" b="1" dirty="0"/>
              <a:t>Grunwald lab: </a:t>
            </a:r>
          </a:p>
          <a:p>
            <a:pPr marL="368046" indent="-285750">
              <a:lnSpc>
                <a:spcPct val="80000"/>
              </a:lnSpc>
              <a:spcBef>
                <a:spcPts val="300"/>
              </a:spcBef>
              <a:buClr>
                <a:schemeClr val="tx1"/>
              </a:buClr>
              <a:buSzPct val="68000"/>
              <a:buFont typeface="Arial" panose="020B0604020202020204" pitchFamily="34" charset="0"/>
              <a:buChar char="•"/>
              <a:defRPr/>
            </a:pPr>
            <a:r>
              <a:rPr lang="en-US" b="1" dirty="0"/>
              <a:t>Postdocs: Martha Sudermann (OSU), Camilo Parada-Rojas (OSU), </a:t>
            </a:r>
            <a:r>
              <a:rPr lang="en-US" b="1" dirty="0">
                <a:solidFill>
                  <a:srgbClr val="92D050"/>
                </a:solidFill>
              </a:rPr>
              <a:t>Zach Foster (ARS),</a:t>
            </a:r>
            <a:r>
              <a:rPr lang="en-US" dirty="0">
                <a:solidFill>
                  <a:srgbClr val="92D050"/>
                </a:solidFill>
              </a:rPr>
              <a:t> </a:t>
            </a:r>
            <a:r>
              <a:rPr lang="en-US" b="1" dirty="0"/>
              <a:t>Logan Blair (ARS), Upasana Dhakal (OSU), </a:t>
            </a:r>
            <a:r>
              <a:rPr lang="en-US" dirty="0"/>
              <a:t>Hayden Johnson (OSU), </a:t>
            </a:r>
            <a:r>
              <a:rPr lang="en-US" b="1" dirty="0"/>
              <a:t>Andrew Tupper (OSU), Fernanda Iruegas-Bocardo (OSU), </a:t>
            </a:r>
            <a:r>
              <a:rPr lang="en-US" dirty="0"/>
              <a:t>Ricardo Alcalá-Briseño (OSU), Alex Weisberg (OSU), Brian Knaus (ARS)</a:t>
            </a:r>
          </a:p>
          <a:p>
            <a:pPr marL="368046" indent="-285750">
              <a:lnSpc>
                <a:spcPct val="80000"/>
              </a:lnSpc>
              <a:spcBef>
                <a:spcPts val="300"/>
              </a:spcBef>
              <a:buClr>
                <a:schemeClr val="tx1"/>
              </a:buClr>
              <a:buSzPct val="68000"/>
              <a:buFont typeface="Arial" panose="020B0604020202020204" pitchFamily="34" charset="0"/>
              <a:buChar char="•"/>
              <a:defRPr/>
            </a:pPr>
            <a:r>
              <a:rPr lang="en-US" b="1" dirty="0"/>
              <a:t>Students: Nick Cauldron (OSU, GS), </a:t>
            </a:r>
            <a:r>
              <a:rPr lang="en-US" dirty="0"/>
              <a:t>Javier </a:t>
            </a:r>
            <a:r>
              <a:rPr lang="en-US" dirty="0" err="1"/>
              <a:t>Tabima</a:t>
            </a:r>
            <a:r>
              <a:rPr lang="en-US" dirty="0"/>
              <a:t> (OSU, GS), Zhian Kamvar (OSU, GS)</a:t>
            </a:r>
          </a:p>
          <a:p>
            <a:pPr marL="368046" indent="-285750">
              <a:lnSpc>
                <a:spcPct val="80000"/>
              </a:lnSpc>
              <a:spcBef>
                <a:spcPts val="300"/>
              </a:spcBef>
              <a:buClr>
                <a:schemeClr val="tx1"/>
              </a:buClr>
              <a:buSzPct val="68000"/>
              <a:buFont typeface="Arial" panose="020B0604020202020204" pitchFamily="34" charset="0"/>
              <a:buChar char="•"/>
              <a:defRPr/>
            </a:pPr>
            <a:r>
              <a:rPr lang="en-US" b="1" dirty="0"/>
              <a:t>Technicians: Caroline Press (ARS), Val </a:t>
            </a:r>
            <a:r>
              <a:rPr lang="en-US" b="1" dirty="0" err="1"/>
              <a:t>Fieland</a:t>
            </a:r>
            <a:r>
              <a:rPr lang="en-US" b="1" dirty="0"/>
              <a:t> (OSU), Karan Fairchild (ARS)</a:t>
            </a:r>
          </a:p>
        </p:txBody>
      </p:sp>
      <p:sp>
        <p:nvSpPr>
          <p:cNvPr id="4" name="Footer Placeholder 3">
            <a:extLst>
              <a:ext uri="{FF2B5EF4-FFF2-40B4-BE49-F238E27FC236}">
                <a16:creationId xmlns:a16="http://schemas.microsoft.com/office/drawing/2014/main" id="{8AFB5184-4179-A157-ADFF-A5FE079AF426}"/>
              </a:ext>
            </a:extLst>
          </p:cNvPr>
          <p:cNvSpPr>
            <a:spLocks noGrp="1"/>
          </p:cNvSpPr>
          <p:nvPr>
            <p:ph type="ftr" sz="quarter" idx="11"/>
          </p:nvPr>
        </p:nvSpPr>
        <p:spPr/>
        <p:txBody>
          <a:bodyPr/>
          <a:lstStyle/>
          <a:p>
            <a:r>
              <a:rPr lang="en-US" dirty="0"/>
              <a:t>CRIS 2072-22000-045-000D</a:t>
            </a:r>
          </a:p>
        </p:txBody>
      </p:sp>
      <p:pic>
        <p:nvPicPr>
          <p:cNvPr id="2050" name="Picture 2" descr="USDA logo">
            <a:extLst>
              <a:ext uri="{FF2B5EF4-FFF2-40B4-BE49-F238E27FC236}">
                <a16:creationId xmlns:a16="http://schemas.microsoft.com/office/drawing/2014/main" id="{E773D116-CEC3-EBBB-CC00-88C1F54013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2264" y="3377644"/>
            <a:ext cx="995362" cy="99536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4">
            <a:extLst>
              <a:ext uri="{FF2B5EF4-FFF2-40B4-BE49-F238E27FC236}">
                <a16:creationId xmlns:a16="http://schemas.microsoft.com/office/drawing/2014/main" id="{2889E7E1-F540-50CF-DA15-6BF7C23A576D}"/>
              </a:ext>
            </a:extLst>
          </p:cNvPr>
          <p:cNvSpPr txBox="1">
            <a:spLocks noChangeArrowheads="1"/>
          </p:cNvSpPr>
          <p:nvPr/>
        </p:nvSpPr>
        <p:spPr>
          <a:xfrm>
            <a:off x="7054345" y="3352801"/>
            <a:ext cx="3336345" cy="2632566"/>
          </a:xfrm>
          <a:prstGeom prst="rect">
            <a:avLst/>
          </a:prstGeom>
          <a:noFill/>
          <a:ln w="19050">
            <a:noFill/>
          </a:ln>
        </p:spPr>
        <p:txBody>
          <a:bodyPr/>
          <a:lstStyle/>
          <a:p>
            <a:pPr marL="425196" indent="-342900">
              <a:lnSpc>
                <a:spcPct val="80000"/>
              </a:lnSpc>
              <a:spcBef>
                <a:spcPts val="300"/>
              </a:spcBef>
              <a:buClr>
                <a:srgbClr val="FFC000"/>
              </a:buClr>
              <a:buSzPct val="68000"/>
              <a:buFont typeface="Wingdings" pitchFamily="2" charset="2"/>
              <a:buChar char="Ø"/>
              <a:defRPr/>
            </a:pPr>
            <a:endParaRPr lang="en-US" sz="1500" dirty="0"/>
          </a:p>
          <a:p>
            <a:pPr marL="82296">
              <a:lnSpc>
                <a:spcPct val="80000"/>
              </a:lnSpc>
              <a:spcBef>
                <a:spcPts val="300"/>
              </a:spcBef>
              <a:buClr>
                <a:srgbClr val="FFC000"/>
              </a:buClr>
              <a:buSzPct val="68000"/>
              <a:defRPr/>
            </a:pPr>
            <a:r>
              <a:rPr lang="en-US" sz="1500" b="1" dirty="0"/>
              <a:t>Funding</a:t>
            </a:r>
            <a:endParaRPr lang="en-US" sz="1500" dirty="0"/>
          </a:p>
          <a:p>
            <a:pPr marL="552070" lvl="1" indent="-257175">
              <a:lnSpc>
                <a:spcPct val="80000"/>
              </a:lnSpc>
              <a:spcBef>
                <a:spcPts val="243"/>
              </a:spcBef>
              <a:buClr>
                <a:schemeClr val="tx1"/>
              </a:buClr>
              <a:buFont typeface="Arial" pitchFamily="34" charset="0"/>
              <a:buChar char="•"/>
              <a:defRPr/>
            </a:pPr>
            <a:r>
              <a:rPr lang="en-US" sz="1275" dirty="0"/>
              <a:t>USDA ARS FNRI, NWNRC &amp; NPDRS</a:t>
            </a:r>
          </a:p>
          <a:p>
            <a:pPr marL="552070" lvl="1" indent="-257175">
              <a:lnSpc>
                <a:spcPct val="80000"/>
              </a:lnSpc>
              <a:spcBef>
                <a:spcPts val="243"/>
              </a:spcBef>
              <a:buClr>
                <a:schemeClr val="tx1"/>
              </a:buClr>
              <a:buFont typeface="Arial" pitchFamily="34" charset="0"/>
              <a:buChar char="•"/>
              <a:defRPr/>
            </a:pPr>
            <a:r>
              <a:rPr lang="en-US" sz="1275" dirty="0"/>
              <a:t>USDA APHIS, NIFA</a:t>
            </a:r>
          </a:p>
          <a:p>
            <a:pPr marL="552070" lvl="1" indent="-257175">
              <a:lnSpc>
                <a:spcPct val="80000"/>
              </a:lnSpc>
              <a:spcBef>
                <a:spcPts val="243"/>
              </a:spcBef>
              <a:buClr>
                <a:schemeClr val="tx1"/>
              </a:buClr>
              <a:buFont typeface="Arial" pitchFamily="34" charset="0"/>
              <a:buChar char="•"/>
              <a:defRPr/>
            </a:pPr>
            <a:r>
              <a:rPr lang="en-US" sz="1275" dirty="0"/>
              <a:t>CQLS, </a:t>
            </a:r>
            <a:r>
              <a:rPr lang="en-US" sz="1275" dirty="0" err="1"/>
              <a:t>SCINet</a:t>
            </a:r>
            <a:endParaRPr lang="en-US" sz="1275" dirty="0"/>
          </a:p>
          <a:p>
            <a:pPr marL="552070" lvl="1" indent="-257175">
              <a:lnSpc>
                <a:spcPct val="80000"/>
              </a:lnSpc>
              <a:spcBef>
                <a:spcPts val="243"/>
              </a:spcBef>
              <a:buClr>
                <a:schemeClr val="tx1"/>
              </a:buClr>
              <a:buFont typeface="Arial" pitchFamily="34" charset="0"/>
              <a:buChar char="•"/>
              <a:defRPr/>
            </a:pPr>
            <a:r>
              <a:rPr lang="en-US" sz="1275" dirty="0"/>
              <a:t>OAN</a:t>
            </a:r>
          </a:p>
          <a:p>
            <a:pPr marL="552070" lvl="1" indent="-257175">
              <a:lnSpc>
                <a:spcPct val="80000"/>
              </a:lnSpc>
              <a:spcBef>
                <a:spcPts val="243"/>
              </a:spcBef>
              <a:buClr>
                <a:schemeClr val="tx1"/>
              </a:buClr>
              <a:buFont typeface="Arial" pitchFamily="34" charset="0"/>
              <a:buChar char="•"/>
              <a:defRPr/>
            </a:pPr>
            <a:r>
              <a:rPr lang="en-US" sz="1275" dirty="0"/>
              <a:t>HRI</a:t>
            </a:r>
          </a:p>
          <a:p>
            <a:pPr marL="552070" lvl="1" indent="-257175">
              <a:lnSpc>
                <a:spcPct val="80000"/>
              </a:lnSpc>
              <a:spcBef>
                <a:spcPts val="243"/>
              </a:spcBef>
              <a:buClr>
                <a:schemeClr val="tx1"/>
              </a:buClr>
              <a:buFont typeface="Arial" pitchFamily="34" charset="0"/>
              <a:buChar char="•"/>
              <a:defRPr/>
            </a:pPr>
            <a:r>
              <a:rPr lang="en-US" sz="1275" dirty="0"/>
              <a:t>ODA, ODF, CDFA</a:t>
            </a:r>
          </a:p>
          <a:p>
            <a:pPr marL="552070" lvl="1" indent="-257175">
              <a:lnSpc>
                <a:spcPct val="80000"/>
              </a:lnSpc>
              <a:spcBef>
                <a:spcPts val="243"/>
              </a:spcBef>
              <a:buClr>
                <a:schemeClr val="tx1"/>
              </a:buClr>
              <a:buFont typeface="Arial" pitchFamily="34" charset="0"/>
              <a:buChar char="•"/>
              <a:defRPr/>
            </a:pPr>
            <a:r>
              <a:rPr lang="en-US" sz="1275" dirty="0"/>
              <a:t>USFS PSW</a:t>
            </a:r>
          </a:p>
          <a:p>
            <a:pPr marL="552070" lvl="1" indent="-257175">
              <a:lnSpc>
                <a:spcPct val="80000"/>
              </a:lnSpc>
              <a:spcBef>
                <a:spcPts val="243"/>
              </a:spcBef>
              <a:buClr>
                <a:schemeClr val="tx1"/>
              </a:buClr>
              <a:buFont typeface="Arial" pitchFamily="34" charset="0"/>
              <a:buChar char="•"/>
              <a:defRPr/>
            </a:pPr>
            <a:r>
              <a:rPr lang="en-US" sz="1275" dirty="0"/>
              <a:t>J. Frank Schmidt</a:t>
            </a:r>
          </a:p>
        </p:txBody>
      </p:sp>
      <p:pic>
        <p:nvPicPr>
          <p:cNvPr id="12" name="Picture 6" descr="green-gold-fslogo">
            <a:extLst>
              <a:ext uri="{FF2B5EF4-FFF2-40B4-BE49-F238E27FC236}">
                <a16:creationId xmlns:a16="http://schemas.microsoft.com/office/drawing/2014/main" id="{8F2C7EC2-00BB-AFCA-EE27-9685C7D90F35}"/>
              </a:ext>
            </a:extLst>
          </p:cNvPr>
          <p:cNvPicPr>
            <a:picLocks noChangeAspect="1" noChangeArrowheads="1"/>
          </p:cNvPicPr>
          <p:nvPr/>
        </p:nvPicPr>
        <p:blipFill>
          <a:blip r:embed="rId5"/>
          <a:srcRect/>
          <a:stretch>
            <a:fillRect/>
          </a:stretch>
        </p:blipFill>
        <p:spPr bwMode="auto">
          <a:xfrm>
            <a:off x="10167196" y="4424607"/>
            <a:ext cx="594122" cy="628650"/>
          </a:xfrm>
          <a:prstGeom prst="rect">
            <a:avLst/>
          </a:prstGeom>
          <a:ln>
            <a:noFill/>
          </a:ln>
          <a:effectLst>
            <a:outerShdw blurRad="292100" dist="139700" dir="2700000" algn="tl" rotWithShape="0">
              <a:srgbClr val="333333">
                <a:alpha val="65000"/>
              </a:srgbClr>
            </a:outerShdw>
          </a:effectLst>
        </p:spPr>
      </p:pic>
      <p:pic>
        <p:nvPicPr>
          <p:cNvPr id="14" name="Picture 5" descr="APHIS">
            <a:extLst>
              <a:ext uri="{FF2B5EF4-FFF2-40B4-BE49-F238E27FC236}">
                <a16:creationId xmlns:a16="http://schemas.microsoft.com/office/drawing/2014/main" id="{BA6DF872-3A3D-3BA7-688C-3F94453EBE15}"/>
              </a:ext>
            </a:extLst>
          </p:cNvPr>
          <p:cNvPicPr>
            <a:picLocks noChangeAspect="1" noChangeArrowheads="1"/>
          </p:cNvPicPr>
          <p:nvPr/>
        </p:nvPicPr>
        <p:blipFill>
          <a:blip r:embed="rId6"/>
          <a:srcRect/>
          <a:stretch>
            <a:fillRect/>
          </a:stretch>
        </p:blipFill>
        <p:spPr bwMode="auto">
          <a:xfrm>
            <a:off x="10960934" y="4397850"/>
            <a:ext cx="559594" cy="628650"/>
          </a:xfrm>
          <a:prstGeom prst="rect">
            <a:avLst/>
          </a:prstGeom>
          <a:ln>
            <a:noFill/>
          </a:ln>
          <a:effectLst>
            <a:outerShdw blurRad="292100" dist="139700" dir="2700000" algn="tl" rotWithShape="0">
              <a:srgbClr val="333333">
                <a:alpha val="65000"/>
              </a:srgbClr>
            </a:outerShdw>
          </a:effectLst>
        </p:spPr>
      </p:pic>
      <p:pic>
        <p:nvPicPr>
          <p:cNvPr id="16" name="Picture 15" descr="Horizontal-spot_1.eps">
            <a:extLst>
              <a:ext uri="{FF2B5EF4-FFF2-40B4-BE49-F238E27FC236}">
                <a16:creationId xmlns:a16="http://schemas.microsoft.com/office/drawing/2014/main" id="{132C7F69-F7A5-5778-C691-0CD4B44320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28178" y="5461391"/>
            <a:ext cx="1543049" cy="471488"/>
          </a:xfrm>
          <a:prstGeom prst="rect">
            <a:avLst/>
          </a:prstGeom>
          <a:solidFill>
            <a:schemeClr val="bg1"/>
          </a:solidFill>
        </p:spPr>
      </p:pic>
      <p:pic>
        <p:nvPicPr>
          <p:cNvPr id="17" name="Picture 16">
            <a:extLst>
              <a:ext uri="{FF2B5EF4-FFF2-40B4-BE49-F238E27FC236}">
                <a16:creationId xmlns:a16="http://schemas.microsoft.com/office/drawing/2014/main" id="{7ACAB75C-9C9F-6251-B77E-488914276C03}"/>
              </a:ext>
            </a:extLst>
          </p:cNvPr>
          <p:cNvPicPr>
            <a:picLocks noChangeAspect="1"/>
          </p:cNvPicPr>
          <p:nvPr/>
        </p:nvPicPr>
        <p:blipFill>
          <a:blip r:embed="rId8"/>
          <a:stretch>
            <a:fillRect/>
          </a:stretch>
        </p:blipFill>
        <p:spPr>
          <a:xfrm>
            <a:off x="8599702" y="6323788"/>
            <a:ext cx="444964" cy="338173"/>
          </a:xfrm>
          <a:prstGeom prst="rect">
            <a:avLst/>
          </a:prstGeom>
        </p:spPr>
      </p:pic>
      <p:pic>
        <p:nvPicPr>
          <p:cNvPr id="18" name="Picture 17">
            <a:extLst>
              <a:ext uri="{FF2B5EF4-FFF2-40B4-BE49-F238E27FC236}">
                <a16:creationId xmlns:a16="http://schemas.microsoft.com/office/drawing/2014/main" id="{F10204DB-6313-94A1-C27A-0755B563420E}"/>
              </a:ext>
            </a:extLst>
          </p:cNvPr>
          <p:cNvPicPr>
            <a:picLocks noChangeAspect="1"/>
          </p:cNvPicPr>
          <p:nvPr/>
        </p:nvPicPr>
        <p:blipFill>
          <a:blip r:embed="rId9"/>
          <a:stretch>
            <a:fillRect/>
          </a:stretch>
        </p:blipFill>
        <p:spPr>
          <a:xfrm>
            <a:off x="9552623" y="5376019"/>
            <a:ext cx="580255" cy="583751"/>
          </a:xfrm>
          <a:prstGeom prst="rect">
            <a:avLst/>
          </a:prstGeom>
        </p:spPr>
      </p:pic>
      <p:pic>
        <p:nvPicPr>
          <p:cNvPr id="19" name="Picture 18">
            <a:extLst>
              <a:ext uri="{FF2B5EF4-FFF2-40B4-BE49-F238E27FC236}">
                <a16:creationId xmlns:a16="http://schemas.microsoft.com/office/drawing/2014/main" id="{3CC12203-F762-C351-9BFE-9F12F03120C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390690" y="5408893"/>
            <a:ext cx="948539" cy="498017"/>
          </a:xfrm>
          <a:prstGeom prst="rect">
            <a:avLst/>
          </a:prstGeom>
        </p:spPr>
      </p:pic>
      <p:pic>
        <p:nvPicPr>
          <p:cNvPr id="35" name="Graphic 34">
            <a:extLst>
              <a:ext uri="{FF2B5EF4-FFF2-40B4-BE49-F238E27FC236}">
                <a16:creationId xmlns:a16="http://schemas.microsoft.com/office/drawing/2014/main" id="{F36828E5-3E77-A5EA-52ED-0DDA181B163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18007" y="6351547"/>
            <a:ext cx="1750589" cy="287768"/>
          </a:xfrm>
          <a:prstGeom prst="rect">
            <a:avLst/>
          </a:prstGeom>
        </p:spPr>
      </p:pic>
      <p:pic>
        <p:nvPicPr>
          <p:cNvPr id="2052" name="Picture 4" descr="GitHub Logo, Git Hub Icon With Text On White and Black ...">
            <a:extLst>
              <a:ext uri="{FF2B5EF4-FFF2-40B4-BE49-F238E27FC236}">
                <a16:creationId xmlns:a16="http://schemas.microsoft.com/office/drawing/2014/main" id="{8C5E2A86-149D-F0DD-9857-EF4652789F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353800" y="6202582"/>
            <a:ext cx="444964" cy="41863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 black text on a white background&#10;&#10;AI-generated content may be incorrect.">
            <a:extLst>
              <a:ext uri="{FF2B5EF4-FFF2-40B4-BE49-F238E27FC236}">
                <a16:creationId xmlns:a16="http://schemas.microsoft.com/office/drawing/2014/main" id="{5A37D9B0-EFA3-5057-245A-9025758BFB34}"/>
              </a:ext>
            </a:extLst>
          </p:cNvPr>
          <p:cNvPicPr>
            <a:picLocks noChangeAspect="1"/>
          </p:cNvPicPr>
          <p:nvPr/>
        </p:nvPicPr>
        <p:blipFill>
          <a:blip r:embed="rId14"/>
          <a:stretch>
            <a:fillRect/>
          </a:stretch>
        </p:blipFill>
        <p:spPr>
          <a:xfrm>
            <a:off x="6125039" y="5897462"/>
            <a:ext cx="2527300" cy="406400"/>
          </a:xfrm>
          <a:prstGeom prst="rect">
            <a:avLst/>
          </a:prstGeom>
        </p:spPr>
      </p:pic>
    </p:spTree>
    <p:extLst>
      <p:ext uri="{BB962C8B-B14F-4D97-AF65-F5344CB8AC3E}">
        <p14:creationId xmlns:p14="http://schemas.microsoft.com/office/powerpoint/2010/main" val="675292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qr code with green squares&#10;&#10;AI-generated content may be incorrect.">
            <a:extLst>
              <a:ext uri="{FF2B5EF4-FFF2-40B4-BE49-F238E27FC236}">
                <a16:creationId xmlns:a16="http://schemas.microsoft.com/office/drawing/2014/main" id="{617492AC-924B-2345-43CD-F613A2AAF35B}"/>
              </a:ext>
            </a:extLst>
          </p:cNvPr>
          <p:cNvPicPr>
            <a:picLocks noChangeAspect="1"/>
          </p:cNvPicPr>
          <p:nvPr/>
        </p:nvPicPr>
        <p:blipFill>
          <a:blip r:embed="rId2"/>
          <a:stretch>
            <a:fillRect/>
          </a:stretch>
        </p:blipFill>
        <p:spPr>
          <a:xfrm>
            <a:off x="7839456" y="1955240"/>
            <a:ext cx="2947519" cy="2947519"/>
          </a:xfrm>
          <a:prstGeom prst="rect">
            <a:avLst/>
          </a:prstGeom>
        </p:spPr>
      </p:pic>
      <p:sp>
        <p:nvSpPr>
          <p:cNvPr id="7" name="TextBox 6">
            <a:extLst>
              <a:ext uri="{FF2B5EF4-FFF2-40B4-BE49-F238E27FC236}">
                <a16:creationId xmlns:a16="http://schemas.microsoft.com/office/drawing/2014/main" id="{077BBDEA-6719-0448-7908-1A64BFC69FB0}"/>
              </a:ext>
            </a:extLst>
          </p:cNvPr>
          <p:cNvSpPr txBox="1"/>
          <p:nvPr/>
        </p:nvSpPr>
        <p:spPr>
          <a:xfrm>
            <a:off x="7401396" y="5101392"/>
            <a:ext cx="4363444" cy="369332"/>
          </a:xfrm>
          <a:prstGeom prst="rect">
            <a:avLst/>
          </a:prstGeom>
          <a:noFill/>
        </p:spPr>
        <p:txBody>
          <a:bodyPr wrap="square">
            <a:spAutoFit/>
          </a:bodyPr>
          <a:lstStyle/>
          <a:p>
            <a:r>
              <a:rPr lang="en-US" dirty="0"/>
              <a:t>https://</a:t>
            </a:r>
            <a:r>
              <a:rPr lang="en-US" dirty="0" err="1"/>
              <a:t>nf-co.re</a:t>
            </a:r>
            <a:r>
              <a:rPr lang="en-US" dirty="0"/>
              <a:t>/pathogensurveillance/dev/</a:t>
            </a:r>
          </a:p>
        </p:txBody>
      </p:sp>
      <p:sp>
        <p:nvSpPr>
          <p:cNvPr id="8" name="TextBox 7">
            <a:extLst>
              <a:ext uri="{FF2B5EF4-FFF2-40B4-BE49-F238E27FC236}">
                <a16:creationId xmlns:a16="http://schemas.microsoft.com/office/drawing/2014/main" id="{7473FACA-4A50-2E17-A595-F11F3FD3CED1}"/>
              </a:ext>
            </a:extLst>
          </p:cNvPr>
          <p:cNvSpPr txBox="1"/>
          <p:nvPr/>
        </p:nvSpPr>
        <p:spPr>
          <a:xfrm>
            <a:off x="463296" y="353568"/>
            <a:ext cx="5974080" cy="646331"/>
          </a:xfrm>
          <a:prstGeom prst="rect">
            <a:avLst/>
          </a:prstGeom>
          <a:noFill/>
        </p:spPr>
        <p:txBody>
          <a:bodyPr wrap="square" rtlCol="0">
            <a:spAutoFit/>
          </a:bodyPr>
          <a:lstStyle/>
          <a:p>
            <a:r>
              <a:rPr lang="en-US" dirty="0"/>
              <a:t>P-189 :Pathogensurveillance: An automated pipeline for population genomic analysis of pathogens</a:t>
            </a:r>
          </a:p>
        </p:txBody>
      </p:sp>
      <p:pic>
        <p:nvPicPr>
          <p:cNvPr id="10" name="Picture 9">
            <a:extLst>
              <a:ext uri="{FF2B5EF4-FFF2-40B4-BE49-F238E27FC236}">
                <a16:creationId xmlns:a16="http://schemas.microsoft.com/office/drawing/2014/main" id="{4E93035E-B067-D563-43D4-2EAE2441D865}"/>
              </a:ext>
            </a:extLst>
          </p:cNvPr>
          <p:cNvPicPr>
            <a:picLocks noChangeAspect="1"/>
          </p:cNvPicPr>
          <p:nvPr/>
        </p:nvPicPr>
        <p:blipFill>
          <a:blip r:embed="rId3"/>
          <a:stretch>
            <a:fillRect/>
          </a:stretch>
        </p:blipFill>
        <p:spPr>
          <a:xfrm>
            <a:off x="883194" y="1328928"/>
            <a:ext cx="5134284" cy="4687824"/>
          </a:xfrm>
          <a:prstGeom prst="rect">
            <a:avLst/>
          </a:prstGeom>
        </p:spPr>
      </p:pic>
    </p:spTree>
    <p:extLst>
      <p:ext uri="{BB962C8B-B14F-4D97-AF65-F5344CB8AC3E}">
        <p14:creationId xmlns:p14="http://schemas.microsoft.com/office/powerpoint/2010/main" val="344199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41A66-126D-5D29-CEC8-4D6913F0D8A6}"/>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9C0E17A0-7833-4645-ADEE-4ECF5377F70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COVID19 genotyping</a:t>
            </a:r>
          </a:p>
        </p:txBody>
      </p:sp>
      <p:sp>
        <p:nvSpPr>
          <p:cNvPr id="8" name="TextBox 7">
            <a:extLst>
              <a:ext uri="{FF2B5EF4-FFF2-40B4-BE49-F238E27FC236}">
                <a16:creationId xmlns:a16="http://schemas.microsoft.com/office/drawing/2014/main" id="{E445DD47-DB0F-C3AC-9A00-E72F7DA51F3E}"/>
              </a:ext>
            </a:extLst>
          </p:cNvPr>
          <p:cNvSpPr txBox="1"/>
          <p:nvPr/>
        </p:nvSpPr>
        <p:spPr>
          <a:xfrm>
            <a:off x="638882" y="4631161"/>
            <a:ext cx="3571810" cy="1559327"/>
          </a:xfrm>
          <a:prstGeom prst="rect">
            <a:avLst/>
          </a:prstGeom>
        </p:spPr>
        <p:txBody>
          <a:bodyPr vert="horz" lIns="91440" tIns="45720" rIns="91440" bIns="45720" rtlCol="0">
            <a:normAutofit/>
          </a:bodyPr>
          <a:lstStyle/>
          <a:p>
            <a:pPr>
              <a:lnSpc>
                <a:spcPct val="90000"/>
              </a:lnSpc>
              <a:spcBef>
                <a:spcPts val="1000"/>
              </a:spcBef>
            </a:pPr>
            <a:r>
              <a:rPr lang="en-US" sz="2400" kern="1200">
                <a:solidFill>
                  <a:schemeClr val="tx1"/>
                </a:solidFill>
                <a:latin typeface="+mn-lt"/>
                <a:ea typeface="+mn-ea"/>
                <a:cs typeface="+mn-cs"/>
              </a:rPr>
              <a:t>https://nextstrain.org/ncov/gisaid/global/6m</a:t>
            </a:r>
          </a:p>
        </p:txBody>
      </p:sp>
      <p:pic>
        <p:nvPicPr>
          <p:cNvPr id="6" name="Picture 5" descr="A screenshot of a computer&#10;&#10;AI-generated content may be incorrect.">
            <a:extLst>
              <a:ext uri="{FF2B5EF4-FFF2-40B4-BE49-F238E27FC236}">
                <a16:creationId xmlns:a16="http://schemas.microsoft.com/office/drawing/2014/main" id="{F08D9F4E-AD08-B63E-B888-F254142A5308}"/>
              </a:ext>
            </a:extLst>
          </p:cNvPr>
          <p:cNvPicPr>
            <a:picLocks noChangeAspect="1"/>
          </p:cNvPicPr>
          <p:nvPr/>
        </p:nvPicPr>
        <p:blipFill>
          <a:blip r:embed="rId3"/>
          <a:stretch>
            <a:fillRect/>
          </a:stretch>
        </p:blipFill>
        <p:spPr>
          <a:xfrm>
            <a:off x="4654296" y="718821"/>
            <a:ext cx="7214616" cy="5392925"/>
          </a:xfrm>
          <a:prstGeom prst="rect">
            <a:avLst/>
          </a:prstGeom>
        </p:spPr>
      </p:pic>
    </p:spTree>
    <p:extLst>
      <p:ext uri="{BB962C8B-B14F-4D97-AF65-F5344CB8AC3E}">
        <p14:creationId xmlns:p14="http://schemas.microsoft.com/office/powerpoint/2010/main" val="1398341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8FAC5995-1283-891C-45B7-5B84D41031F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COVID19 genotyping</a:t>
            </a:r>
          </a:p>
        </p:txBody>
      </p:sp>
      <p:sp>
        <p:nvSpPr>
          <p:cNvPr id="8" name="TextBox 7">
            <a:extLst>
              <a:ext uri="{FF2B5EF4-FFF2-40B4-BE49-F238E27FC236}">
                <a16:creationId xmlns:a16="http://schemas.microsoft.com/office/drawing/2014/main" id="{973CDBEF-2143-DF39-AFFE-BCE4037AA9A4}"/>
              </a:ext>
            </a:extLst>
          </p:cNvPr>
          <p:cNvSpPr txBox="1"/>
          <p:nvPr/>
        </p:nvSpPr>
        <p:spPr>
          <a:xfrm>
            <a:off x="638882" y="4631161"/>
            <a:ext cx="3571810" cy="1559327"/>
          </a:xfrm>
          <a:prstGeom prst="rect">
            <a:avLst/>
          </a:prstGeom>
        </p:spPr>
        <p:txBody>
          <a:bodyPr vert="horz" lIns="91440" tIns="45720" rIns="91440" bIns="45720" rtlCol="0">
            <a:normAutofit/>
          </a:bodyPr>
          <a:lstStyle/>
          <a:p>
            <a:pPr>
              <a:lnSpc>
                <a:spcPct val="90000"/>
              </a:lnSpc>
              <a:spcBef>
                <a:spcPts val="1000"/>
              </a:spcBef>
            </a:pPr>
            <a:r>
              <a:rPr lang="en-US" sz="2400" kern="1200">
                <a:solidFill>
                  <a:schemeClr val="tx1"/>
                </a:solidFill>
                <a:latin typeface="+mn-lt"/>
                <a:ea typeface="+mn-ea"/>
                <a:cs typeface="+mn-cs"/>
              </a:rPr>
              <a:t>https://nextstrain.org/ncov/gisaid/global/6m</a:t>
            </a:r>
          </a:p>
        </p:txBody>
      </p:sp>
      <p:sp>
        <p:nvSpPr>
          <p:cNvPr id="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5AEF8598-24A7-2160-A3DD-EA2CB753A0AF}"/>
              </a:ext>
            </a:extLst>
          </p:cNvPr>
          <p:cNvPicPr>
            <a:picLocks noChangeAspect="1"/>
          </p:cNvPicPr>
          <p:nvPr/>
        </p:nvPicPr>
        <p:blipFill>
          <a:blip r:embed="rId3"/>
          <a:stretch>
            <a:fillRect/>
          </a:stretch>
        </p:blipFill>
        <p:spPr>
          <a:xfrm>
            <a:off x="4654296" y="718821"/>
            <a:ext cx="7214616" cy="5392925"/>
          </a:xfrm>
          <a:prstGeom prst="rect">
            <a:avLst/>
          </a:prstGeom>
        </p:spPr>
      </p:pic>
      <p:sp>
        <p:nvSpPr>
          <p:cNvPr id="2" name="TextBox 1">
            <a:extLst>
              <a:ext uri="{FF2B5EF4-FFF2-40B4-BE49-F238E27FC236}">
                <a16:creationId xmlns:a16="http://schemas.microsoft.com/office/drawing/2014/main" id="{18B85A0A-7E54-B2A9-D491-00497E3F767D}"/>
              </a:ext>
            </a:extLst>
          </p:cNvPr>
          <p:cNvSpPr txBox="1"/>
          <p:nvPr/>
        </p:nvSpPr>
        <p:spPr>
          <a:xfrm>
            <a:off x="1353061" y="2016452"/>
            <a:ext cx="9787690" cy="35394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3200" dirty="0"/>
              <a:t>Shortcomings</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Built for viral genomes (e.g. COVID-19)</a:t>
            </a:r>
          </a:p>
          <a:p>
            <a:pPr marL="285750" indent="-285750">
              <a:buFont typeface="Arial" panose="020B0604020202020204" pitchFamily="34" charset="0"/>
              <a:buChar char="•"/>
            </a:pPr>
            <a:r>
              <a:rPr lang="en-US" sz="3200" dirty="0"/>
              <a:t>Haploid, small genomes only</a:t>
            </a:r>
          </a:p>
          <a:p>
            <a:pPr marL="285750" indent="-285750">
              <a:buFont typeface="Arial" panose="020B0604020202020204" pitchFamily="34" charset="0"/>
              <a:buChar char="•"/>
            </a:pPr>
            <a:r>
              <a:rPr lang="en-US" sz="3200" dirty="0"/>
              <a:t>We assembled mitochondrial genome</a:t>
            </a:r>
          </a:p>
          <a:p>
            <a:pPr marL="285750" indent="-285750">
              <a:buFont typeface="Arial" panose="020B0604020202020204" pitchFamily="34" charset="0"/>
              <a:buChar char="•"/>
            </a:pPr>
            <a:r>
              <a:rPr lang="en-US" sz="3200" dirty="0"/>
              <a:t>Custom </a:t>
            </a:r>
            <a:r>
              <a:rPr lang="en-US" sz="3200" dirty="0" err="1"/>
              <a:t>snakemake</a:t>
            </a:r>
            <a:r>
              <a:rPr lang="en-US" sz="3200" dirty="0"/>
              <a:t> pipeline with little flexibility</a:t>
            </a:r>
          </a:p>
          <a:p>
            <a:pPr marL="285750" indent="-285750">
              <a:buFont typeface="Arial" panose="020B0604020202020204" pitchFamily="34" charset="0"/>
              <a:buChar char="•"/>
            </a:pPr>
            <a:endParaRPr lang="en-US" sz="3200" dirty="0"/>
          </a:p>
        </p:txBody>
      </p:sp>
    </p:spTree>
    <p:extLst>
      <p:ext uri="{BB962C8B-B14F-4D97-AF65-F5344CB8AC3E}">
        <p14:creationId xmlns:p14="http://schemas.microsoft.com/office/powerpoint/2010/main" val="1320750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A87EB-3676-A1E9-AA6A-F0152EA858B9}"/>
              </a:ext>
            </a:extLst>
          </p:cNvPr>
          <p:cNvSpPr>
            <a:spLocks noGrp="1"/>
          </p:cNvSpPr>
          <p:nvPr>
            <p:ph type="title"/>
          </p:nvPr>
        </p:nvSpPr>
        <p:spPr/>
        <p:txBody>
          <a:bodyPr/>
          <a:lstStyle/>
          <a:p>
            <a:r>
              <a:rPr lang="en-US" dirty="0"/>
              <a:t>Biosurveillance of sudden oak death</a:t>
            </a:r>
          </a:p>
        </p:txBody>
      </p:sp>
      <p:pic>
        <p:nvPicPr>
          <p:cNvPr id="4" name="Picture 3">
            <a:extLst>
              <a:ext uri="{FF2B5EF4-FFF2-40B4-BE49-F238E27FC236}">
                <a16:creationId xmlns:a16="http://schemas.microsoft.com/office/drawing/2014/main" id="{3C1C2A6A-706D-4BEF-AE24-320BF53FE842}"/>
              </a:ext>
            </a:extLst>
          </p:cNvPr>
          <p:cNvPicPr>
            <a:picLocks noChangeAspect="1"/>
          </p:cNvPicPr>
          <p:nvPr/>
        </p:nvPicPr>
        <p:blipFill>
          <a:blip r:embed="rId2"/>
          <a:stretch>
            <a:fillRect/>
          </a:stretch>
        </p:blipFill>
        <p:spPr>
          <a:xfrm>
            <a:off x="838200" y="3536732"/>
            <a:ext cx="5037863" cy="2956143"/>
          </a:xfrm>
          <a:prstGeom prst="rect">
            <a:avLst/>
          </a:prstGeom>
        </p:spPr>
      </p:pic>
      <p:sp>
        <p:nvSpPr>
          <p:cNvPr id="7" name="TextBox 17">
            <a:extLst>
              <a:ext uri="{FF2B5EF4-FFF2-40B4-BE49-F238E27FC236}">
                <a16:creationId xmlns:a16="http://schemas.microsoft.com/office/drawing/2014/main" id="{2B1D5A9B-F0B7-4A4F-CA74-CA9850DDBE7B}"/>
              </a:ext>
            </a:extLst>
          </p:cNvPr>
          <p:cNvSpPr txBox="1"/>
          <p:nvPr/>
        </p:nvSpPr>
        <p:spPr>
          <a:xfrm>
            <a:off x="6315939" y="1690688"/>
            <a:ext cx="5458527" cy="452431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We named lineages NA1, NA2, EU1 and EU2 for the continent on which they first invaded.</a:t>
            </a:r>
          </a:p>
          <a:p>
            <a:pPr marL="342900" indent="-342900">
              <a:buFont typeface="Arial" panose="020B0604020202020204" pitchFamily="34" charset="0"/>
              <a:buChar char="•"/>
            </a:pPr>
            <a:r>
              <a:rPr lang="en-US" sz="2400" dirty="0"/>
              <a:t>We documented three invasions into US forests and nurseries.</a:t>
            </a:r>
          </a:p>
          <a:p>
            <a:pPr marL="342900" indent="-342900">
              <a:buFont typeface="Arial" panose="020B0604020202020204" pitchFamily="34" charset="0"/>
              <a:buChar char="•"/>
            </a:pPr>
            <a:r>
              <a:rPr lang="en-US" sz="2400" dirty="0"/>
              <a:t>Standard nomenclature and tracing of pathogen helps Forest Service, USDA APHIS, California Department of Food and Ag, Oregon State Department of Ag, Oregon State Department of Forestry conduct targeted management of SOD.</a:t>
            </a:r>
          </a:p>
        </p:txBody>
      </p:sp>
      <p:pic>
        <p:nvPicPr>
          <p:cNvPr id="9" name="Picture 8" descr="A close-up of a document&#10;&#10;Description automatically generated">
            <a:extLst>
              <a:ext uri="{FF2B5EF4-FFF2-40B4-BE49-F238E27FC236}">
                <a16:creationId xmlns:a16="http://schemas.microsoft.com/office/drawing/2014/main" id="{864ECB19-BB10-A4F2-EFEA-02686FF6D709}"/>
              </a:ext>
            </a:extLst>
          </p:cNvPr>
          <p:cNvPicPr>
            <a:picLocks noChangeAspect="1"/>
          </p:cNvPicPr>
          <p:nvPr/>
        </p:nvPicPr>
        <p:blipFill>
          <a:blip r:embed="rId3"/>
          <a:stretch>
            <a:fillRect/>
          </a:stretch>
        </p:blipFill>
        <p:spPr>
          <a:xfrm>
            <a:off x="309131" y="1498568"/>
            <a:ext cx="6096000" cy="1653669"/>
          </a:xfrm>
          <a:prstGeom prst="rect">
            <a:avLst/>
          </a:prstGeom>
        </p:spPr>
      </p:pic>
    </p:spTree>
    <p:extLst>
      <p:ext uri="{BB962C8B-B14F-4D97-AF65-F5344CB8AC3E}">
        <p14:creationId xmlns:p14="http://schemas.microsoft.com/office/powerpoint/2010/main" val="1573748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0" y="1143001"/>
            <a:ext cx="8397216" cy="5562600"/>
          </a:xfrm>
          <a:prstGeom prst="rect">
            <a:avLst/>
          </a:prstGeom>
        </p:spPr>
      </p:pic>
      <p:sp>
        <p:nvSpPr>
          <p:cNvPr id="3" name="Title 2"/>
          <p:cNvSpPr>
            <a:spLocks noGrp="1"/>
          </p:cNvSpPr>
          <p:nvPr>
            <p:ph type="title"/>
          </p:nvPr>
        </p:nvSpPr>
        <p:spPr>
          <a:xfrm>
            <a:off x="1981200" y="274638"/>
            <a:ext cx="8229600" cy="1782762"/>
          </a:xfrm>
        </p:spPr>
        <p:txBody>
          <a:bodyPr>
            <a:normAutofit fontScale="90000"/>
          </a:bodyPr>
          <a:lstStyle/>
          <a:p>
            <a:pPr>
              <a:defRPr/>
            </a:pPr>
            <a:r>
              <a:rPr lang="en-US" dirty="0"/>
              <a:t>Two major </a:t>
            </a:r>
            <a:br>
              <a:rPr lang="en-US" dirty="0"/>
            </a:br>
            <a:r>
              <a:rPr lang="en-US" dirty="0"/>
              <a:t>migration </a:t>
            </a:r>
            <a:br>
              <a:rPr lang="en-US" dirty="0"/>
            </a:br>
            <a:r>
              <a:rPr lang="en-US" dirty="0"/>
              <a:t>pathways:</a:t>
            </a:r>
          </a:p>
        </p:txBody>
      </p:sp>
      <p:sp>
        <p:nvSpPr>
          <p:cNvPr id="5" name="Rectangle 4"/>
          <p:cNvSpPr/>
          <p:nvPr/>
        </p:nvSpPr>
        <p:spPr>
          <a:xfrm>
            <a:off x="6705601" y="6412468"/>
            <a:ext cx="3538789" cy="369332"/>
          </a:xfrm>
          <a:prstGeom prst="rect">
            <a:avLst/>
          </a:prstGeom>
        </p:spPr>
        <p:txBody>
          <a:bodyPr wrap="none">
            <a:spAutoFit/>
          </a:bodyPr>
          <a:lstStyle/>
          <a:p>
            <a:r>
              <a:rPr lang="nl-NL" i="1" dirty="0" err="1"/>
              <a:t>PLoS</a:t>
            </a:r>
            <a:r>
              <a:rPr lang="nl-NL" i="1" dirty="0"/>
              <a:t> </a:t>
            </a:r>
            <a:r>
              <a:rPr lang="nl-NL" i="1" dirty="0" err="1"/>
              <a:t>Pathogens</a:t>
            </a:r>
            <a:r>
              <a:rPr lang="nl-NL" dirty="0"/>
              <a:t> (2009) 5, e1000583</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3733800" y="6248401"/>
            <a:ext cx="6705600" cy="313902"/>
          </a:xfrm>
          <a:prstGeom prst="rect">
            <a:avLst/>
          </a:prstGeom>
        </p:spPr>
        <p:txBody>
          <a:bodyPr wrap="square" lIns="91409" tIns="45705" rIns="91409" bIns="45705">
            <a:spAutoFit/>
          </a:bodyPr>
          <a:lstStyle/>
          <a:p>
            <a:pPr algn="r"/>
            <a:r>
              <a:rPr lang="en-US" sz="1440" i="1" dirty="0">
                <a:solidFill>
                  <a:schemeClr val="bg1"/>
                </a:solidFill>
              </a:rPr>
              <a:t>Trends in Microbiology </a:t>
            </a:r>
            <a:r>
              <a:rPr lang="en-US" sz="1440" dirty="0">
                <a:solidFill>
                  <a:schemeClr val="bg1"/>
                </a:solidFill>
              </a:rPr>
              <a:t>(2012); Van </a:t>
            </a:r>
            <a:r>
              <a:rPr lang="en-US" sz="1440" dirty="0" err="1">
                <a:solidFill>
                  <a:schemeClr val="bg1"/>
                </a:solidFill>
              </a:rPr>
              <a:t>Poucke</a:t>
            </a:r>
            <a:r>
              <a:rPr lang="en-US" sz="1440" dirty="0">
                <a:solidFill>
                  <a:schemeClr val="bg1"/>
                </a:solidFill>
              </a:rPr>
              <a:t> </a:t>
            </a:r>
            <a:r>
              <a:rPr lang="en-US" sz="1440" i="1" dirty="0">
                <a:solidFill>
                  <a:schemeClr val="bg1"/>
                </a:solidFill>
              </a:rPr>
              <a:t>et al.</a:t>
            </a:r>
            <a:r>
              <a:rPr lang="en-US" sz="1440" dirty="0">
                <a:solidFill>
                  <a:schemeClr val="bg1"/>
                </a:solidFill>
              </a:rPr>
              <a:t> 2012</a:t>
            </a:r>
          </a:p>
        </p:txBody>
      </p:sp>
      <p:pic>
        <p:nvPicPr>
          <p:cNvPr id="7" name="Picture 6"/>
          <p:cNvPicPr>
            <a:picLocks noChangeAspect="1"/>
          </p:cNvPicPr>
          <p:nvPr/>
        </p:nvPicPr>
        <p:blipFill>
          <a:blip r:embed="rId2"/>
          <a:stretch>
            <a:fillRect/>
          </a:stretch>
        </p:blipFill>
        <p:spPr>
          <a:xfrm>
            <a:off x="1524000" y="736601"/>
            <a:ext cx="9144000" cy="5365563"/>
          </a:xfrm>
          <a:prstGeom prst="rect">
            <a:avLst/>
          </a:prstGeom>
        </p:spPr>
      </p:pic>
      <p:sp>
        <p:nvSpPr>
          <p:cNvPr id="8" name="TextBox 7"/>
          <p:cNvSpPr txBox="1"/>
          <p:nvPr/>
        </p:nvSpPr>
        <p:spPr>
          <a:xfrm>
            <a:off x="4800602" y="2211"/>
            <a:ext cx="2256581" cy="584745"/>
          </a:xfrm>
          <a:prstGeom prst="rect">
            <a:avLst/>
          </a:prstGeom>
          <a:noFill/>
        </p:spPr>
        <p:txBody>
          <a:bodyPr wrap="none" lIns="91409" tIns="45705" rIns="91409" bIns="45705" rtlCol="0">
            <a:spAutoFit/>
          </a:bodyPr>
          <a:lstStyle/>
          <a:p>
            <a:r>
              <a:rPr lang="en-US" sz="3200" dirty="0">
                <a:solidFill>
                  <a:srgbClr val="FF6600"/>
                </a:solidFill>
              </a:rPr>
              <a:t>5 migrations</a:t>
            </a:r>
          </a:p>
        </p:txBody>
      </p:sp>
    </p:spTree>
    <p:extLst>
      <p:ext uri="{BB962C8B-B14F-4D97-AF65-F5344CB8AC3E}">
        <p14:creationId xmlns:p14="http://schemas.microsoft.com/office/powerpoint/2010/main" val="1404006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46A2-641D-A34D-AEDF-10F1B10F03FF}"/>
              </a:ext>
            </a:extLst>
          </p:cNvPr>
          <p:cNvSpPr>
            <a:spLocks noGrp="1"/>
          </p:cNvSpPr>
          <p:nvPr>
            <p:ph type="title"/>
          </p:nvPr>
        </p:nvSpPr>
        <p:spPr/>
        <p:txBody>
          <a:bodyPr/>
          <a:lstStyle/>
          <a:p>
            <a:r>
              <a:rPr lang="en-US" dirty="0"/>
              <a:t>New invasion</a:t>
            </a:r>
          </a:p>
        </p:txBody>
      </p:sp>
      <p:pic>
        <p:nvPicPr>
          <p:cNvPr id="4" name="Content Placeholder 4" descr="A screenshot of a cell phone&#10;&#10;Description automatically generated">
            <a:extLst>
              <a:ext uri="{FF2B5EF4-FFF2-40B4-BE49-F238E27FC236}">
                <a16:creationId xmlns:a16="http://schemas.microsoft.com/office/drawing/2014/main" id="{8E5A22EB-B877-164F-8447-FB047E54F4A5}"/>
              </a:ext>
            </a:extLst>
          </p:cNvPr>
          <p:cNvPicPr>
            <a:picLocks noChangeAspect="1"/>
          </p:cNvPicPr>
          <p:nvPr/>
        </p:nvPicPr>
        <p:blipFill>
          <a:blip r:embed="rId2"/>
          <a:stretch>
            <a:fillRect/>
          </a:stretch>
        </p:blipFill>
        <p:spPr>
          <a:xfrm>
            <a:off x="2538129" y="1297473"/>
            <a:ext cx="7115742" cy="4782240"/>
          </a:xfrm>
          <a:prstGeom prst="rect">
            <a:avLst/>
          </a:prstGeom>
        </p:spPr>
      </p:pic>
      <p:sp>
        <p:nvSpPr>
          <p:cNvPr id="3" name="TextBox 2">
            <a:extLst>
              <a:ext uri="{FF2B5EF4-FFF2-40B4-BE49-F238E27FC236}">
                <a16:creationId xmlns:a16="http://schemas.microsoft.com/office/drawing/2014/main" id="{DACDDB84-5165-A24E-20A9-957FC310A696}"/>
              </a:ext>
            </a:extLst>
          </p:cNvPr>
          <p:cNvSpPr txBox="1"/>
          <p:nvPr/>
        </p:nvSpPr>
        <p:spPr>
          <a:xfrm>
            <a:off x="9653871" y="2114986"/>
            <a:ext cx="561372" cy="369332"/>
          </a:xfrm>
          <a:prstGeom prst="rect">
            <a:avLst/>
          </a:prstGeom>
          <a:noFill/>
        </p:spPr>
        <p:txBody>
          <a:bodyPr wrap="none" rtlCol="0">
            <a:spAutoFit/>
          </a:bodyPr>
          <a:lstStyle/>
          <a:p>
            <a:r>
              <a:rPr lang="en-US" dirty="0">
                <a:solidFill>
                  <a:schemeClr val="accent1"/>
                </a:solidFill>
              </a:rPr>
              <a:t>EU1</a:t>
            </a:r>
          </a:p>
        </p:txBody>
      </p:sp>
      <p:sp>
        <p:nvSpPr>
          <p:cNvPr id="5" name="TextBox 4">
            <a:extLst>
              <a:ext uri="{FF2B5EF4-FFF2-40B4-BE49-F238E27FC236}">
                <a16:creationId xmlns:a16="http://schemas.microsoft.com/office/drawing/2014/main" id="{A025A60F-E49D-31B7-358D-FFECDF4E1299}"/>
              </a:ext>
            </a:extLst>
          </p:cNvPr>
          <p:cNvSpPr txBox="1"/>
          <p:nvPr/>
        </p:nvSpPr>
        <p:spPr>
          <a:xfrm>
            <a:off x="9653871" y="3728017"/>
            <a:ext cx="583814" cy="369332"/>
          </a:xfrm>
          <a:prstGeom prst="rect">
            <a:avLst/>
          </a:prstGeom>
          <a:noFill/>
        </p:spPr>
        <p:txBody>
          <a:bodyPr wrap="none" rtlCol="0">
            <a:spAutoFit/>
          </a:bodyPr>
          <a:lstStyle/>
          <a:p>
            <a:r>
              <a:rPr lang="en-US" dirty="0">
                <a:solidFill>
                  <a:schemeClr val="accent1"/>
                </a:solidFill>
              </a:rPr>
              <a:t>NA1</a:t>
            </a:r>
          </a:p>
        </p:txBody>
      </p:sp>
    </p:spTree>
    <p:extLst>
      <p:ext uri="{BB962C8B-B14F-4D97-AF65-F5344CB8AC3E}">
        <p14:creationId xmlns:p14="http://schemas.microsoft.com/office/powerpoint/2010/main" val="15295852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52455</TotalTime>
  <Words>1317</Words>
  <Application>Microsoft Macintosh PowerPoint</Application>
  <PresentationFormat>Widescreen</PresentationFormat>
  <Paragraphs>171</Paragraphs>
  <Slides>32</Slides>
  <Notes>17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Aptos</vt:lpstr>
      <vt:lpstr>Arial</vt:lpstr>
      <vt:lpstr>Calibri</vt:lpstr>
      <vt:lpstr>Calibri Light</vt:lpstr>
      <vt:lpstr>Courier New</vt:lpstr>
      <vt:lpstr>system-ui</vt:lpstr>
      <vt:lpstr>Wingdings</vt:lpstr>
      <vt:lpstr>Office Theme</vt:lpstr>
      <vt:lpstr>PathogenSurveillance An automated pipeline for population genomic analysis of pathogens </vt:lpstr>
      <vt:lpstr>Apologies</vt:lpstr>
      <vt:lpstr>Start demo run</vt:lpstr>
      <vt:lpstr>COVID19 genotyping</vt:lpstr>
      <vt:lpstr>COVID19 genotyping</vt:lpstr>
      <vt:lpstr>Biosurveillance of sudden oak death</vt:lpstr>
      <vt:lpstr>Two major  migration  pathways:</vt:lpstr>
      <vt:lpstr>PowerPoint Presentation</vt:lpstr>
      <vt:lpstr>New invasion</vt:lpstr>
      <vt:lpstr>Oregon Forest: ~2001, 2015, 2021 invasions</vt:lpstr>
      <vt:lpstr>Detection of first sexual variants</vt:lpstr>
      <vt:lpstr>Continued emergence of sexual variants</vt:lpstr>
      <vt:lpstr>Five PacBio genomes are highly syntenic</vt:lpstr>
      <vt:lpstr>Need for a computational pipeline for real-time whole genome sequencing and analysis</vt:lpstr>
      <vt:lpstr>PowerPoint Presentation</vt:lpstr>
      <vt:lpstr>Pathogen Surveillance pipeline</vt:lpstr>
      <vt:lpstr>PowerPoint Presentation</vt:lpstr>
      <vt:lpstr>PowerPoint Presentation</vt:lpstr>
      <vt:lpstr>PowerPoint Presentation</vt:lpstr>
      <vt:lpstr>PowerPoint Presentation</vt:lpstr>
      <vt:lpstr>Automated reference selection</vt:lpstr>
      <vt:lpstr>Performance</vt:lpstr>
      <vt:lpstr>Performance</vt:lpstr>
      <vt:lpstr>Proof of concept</vt:lpstr>
      <vt:lpstr>PathogenSurveillance can be used for further research</vt:lpstr>
      <vt:lpstr>Show nf-core/pathogensurveillance</vt:lpstr>
      <vt:lpstr>Check and discuss demo run results</vt:lpstr>
      <vt:lpstr>Example, cached run:</vt:lpstr>
      <vt:lpstr>Future directions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Grunwald lab</dc:title>
  <dc:creator>Grunwald, Niklaus J</dc:creator>
  <cp:lastModifiedBy>Grunwald, Niklaus J</cp:lastModifiedBy>
  <cp:revision>83</cp:revision>
  <dcterms:created xsi:type="dcterms:W3CDTF">2023-10-16T16:27:00Z</dcterms:created>
  <dcterms:modified xsi:type="dcterms:W3CDTF">2025-08-02T22:45:22Z</dcterms:modified>
</cp:coreProperties>
</file>